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74"/>
  </p:notesMasterIdLst>
  <p:sldIdLst>
    <p:sldId id="256" r:id="rId2"/>
    <p:sldId id="257" r:id="rId3"/>
    <p:sldId id="280" r:id="rId4"/>
    <p:sldId id="394" r:id="rId5"/>
    <p:sldId id="370" r:id="rId6"/>
    <p:sldId id="260" r:id="rId7"/>
    <p:sldId id="391"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402" r:id="rId21"/>
    <p:sldId id="386" r:id="rId22"/>
    <p:sldId id="395" r:id="rId23"/>
    <p:sldId id="290" r:id="rId24"/>
    <p:sldId id="291" r:id="rId25"/>
    <p:sldId id="289" r:id="rId26"/>
    <p:sldId id="296" r:id="rId27"/>
    <p:sldId id="323" r:id="rId28"/>
    <p:sldId id="400" r:id="rId29"/>
    <p:sldId id="399" r:id="rId30"/>
    <p:sldId id="392" r:id="rId31"/>
    <p:sldId id="271" r:id="rId32"/>
    <p:sldId id="315" r:id="rId33"/>
    <p:sldId id="322" r:id="rId34"/>
    <p:sldId id="318" r:id="rId35"/>
    <p:sldId id="393" r:id="rId36"/>
    <p:sldId id="272" r:id="rId37"/>
    <p:sldId id="328" r:id="rId38"/>
    <p:sldId id="389" r:id="rId39"/>
    <p:sldId id="332" r:id="rId40"/>
    <p:sldId id="329" r:id="rId41"/>
    <p:sldId id="335" r:id="rId42"/>
    <p:sldId id="336" r:id="rId43"/>
    <p:sldId id="338" r:id="rId44"/>
    <p:sldId id="339" r:id="rId45"/>
    <p:sldId id="342" r:id="rId46"/>
    <p:sldId id="341" r:id="rId47"/>
    <p:sldId id="401" r:id="rId48"/>
    <p:sldId id="348" r:id="rId49"/>
    <p:sldId id="349" r:id="rId50"/>
    <p:sldId id="350" r:id="rId51"/>
    <p:sldId id="351" r:id="rId52"/>
    <p:sldId id="324" r:id="rId53"/>
    <p:sldId id="352" r:id="rId54"/>
    <p:sldId id="261" r:id="rId55"/>
    <p:sldId id="345" r:id="rId56"/>
    <p:sldId id="346" r:id="rId57"/>
    <p:sldId id="390" r:id="rId58"/>
    <p:sldId id="344" r:id="rId59"/>
    <p:sldId id="267" r:id="rId60"/>
    <p:sldId id="281" r:id="rId61"/>
    <p:sldId id="282" r:id="rId62"/>
    <p:sldId id="283" r:id="rId63"/>
    <p:sldId id="284" r:id="rId64"/>
    <p:sldId id="285" r:id="rId65"/>
    <p:sldId id="286" r:id="rId66"/>
    <p:sldId id="287" r:id="rId67"/>
    <p:sldId id="288" r:id="rId68"/>
    <p:sldId id="397" r:id="rId69"/>
    <p:sldId id="327" r:id="rId70"/>
    <p:sldId id="396" r:id="rId71"/>
    <p:sldId id="369" r:id="rId72"/>
    <p:sldId id="387" r:id="rId7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8E8"/>
    <a:srgbClr val="0033CC"/>
    <a:srgbClr val="F0F4F4"/>
    <a:srgbClr val="FFFFFF"/>
    <a:srgbClr val="008000"/>
    <a:srgbClr val="9D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78231" autoAdjust="0"/>
  </p:normalViewPr>
  <p:slideViewPr>
    <p:cSldViewPr snapToGrid="0">
      <p:cViewPr varScale="1">
        <p:scale>
          <a:sx n="83" d="100"/>
          <a:sy n="83" d="100"/>
        </p:scale>
        <p:origin x="90" y="15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DF450-77CB-4653-80BE-A274D6E96F10}" type="doc">
      <dgm:prSet loTypeId="urn:microsoft.com/office/officeart/2005/8/layout/cycle8" loCatId="cycle" qsTypeId="urn:microsoft.com/office/officeart/2005/8/quickstyle/simple1" qsCatId="simple" csTypeId="urn:microsoft.com/office/officeart/2005/8/colors/accent1_2" csCatId="accent1" phldr="1"/>
      <dgm:spPr/>
    </dgm:pt>
    <dgm:pt modelId="{C4E4E6F4-1BD8-4BBA-97F3-123132BFA8F3}">
      <dgm:prSet phldrT="[文字]"/>
      <dgm:spPr/>
      <dgm:t>
        <a:bodyPr/>
        <a:lstStyle/>
        <a:p>
          <a:r>
            <a:rPr lang="zh-TW" altLang="en-US" dirty="0" smtClean="0">
              <a:solidFill>
                <a:schemeClr val="tx1"/>
              </a:solidFill>
              <a:latin typeface="標楷體" pitchFamily="65" charset="-120"/>
              <a:ea typeface="標楷體" pitchFamily="65" charset="-120"/>
            </a:rPr>
            <a:t>備課</a:t>
          </a:r>
          <a:endParaRPr lang="zh-TW" altLang="en-US" dirty="0">
            <a:solidFill>
              <a:schemeClr val="tx1"/>
            </a:solidFill>
            <a:latin typeface="標楷體" pitchFamily="65" charset="-120"/>
            <a:ea typeface="標楷體" pitchFamily="65" charset="-120"/>
          </a:endParaRPr>
        </a:p>
      </dgm:t>
    </dgm:pt>
    <dgm:pt modelId="{82F359B8-52FD-47BF-93F5-289BC7793CDE}" type="parTrans" cxnId="{F589EC6E-BE28-48D1-BD64-6D32274B30F7}">
      <dgm:prSet/>
      <dgm:spPr/>
      <dgm:t>
        <a:bodyPr/>
        <a:lstStyle/>
        <a:p>
          <a:endParaRPr lang="zh-TW" altLang="en-US"/>
        </a:p>
      </dgm:t>
    </dgm:pt>
    <dgm:pt modelId="{90349229-F2CC-4F32-B009-2F588D068232}" type="sibTrans" cxnId="{F589EC6E-BE28-48D1-BD64-6D32274B30F7}">
      <dgm:prSet/>
      <dgm:spPr/>
      <dgm:t>
        <a:bodyPr/>
        <a:lstStyle/>
        <a:p>
          <a:endParaRPr lang="zh-TW" altLang="en-US"/>
        </a:p>
      </dgm:t>
    </dgm:pt>
    <dgm:pt modelId="{FF8817AC-9448-49FF-AB7E-B288889EE2A0}">
      <dgm:prSet phldrT="[文字]"/>
      <dgm:spPr/>
      <dgm:t>
        <a:bodyPr/>
        <a:lstStyle/>
        <a:p>
          <a:r>
            <a:rPr lang="zh-TW" altLang="en-US" dirty="0" smtClean="0">
              <a:solidFill>
                <a:schemeClr val="tx1"/>
              </a:solidFill>
              <a:latin typeface="標楷體" pitchFamily="65" charset="-120"/>
              <a:ea typeface="標楷體" pitchFamily="65" charset="-120"/>
            </a:rPr>
            <a:t>觀課</a:t>
          </a:r>
          <a:endParaRPr lang="zh-TW" altLang="en-US" dirty="0">
            <a:solidFill>
              <a:schemeClr val="tx1"/>
            </a:solidFill>
            <a:latin typeface="標楷體" pitchFamily="65" charset="-120"/>
            <a:ea typeface="標楷體" pitchFamily="65" charset="-120"/>
          </a:endParaRPr>
        </a:p>
      </dgm:t>
    </dgm:pt>
    <dgm:pt modelId="{624C9261-79E4-4C5A-86A0-CEC2E43A74D5}" type="parTrans" cxnId="{A6AD0686-E9B8-4E13-804D-E1FB4BFD0AB6}">
      <dgm:prSet/>
      <dgm:spPr/>
      <dgm:t>
        <a:bodyPr/>
        <a:lstStyle/>
        <a:p>
          <a:endParaRPr lang="zh-TW" altLang="en-US"/>
        </a:p>
      </dgm:t>
    </dgm:pt>
    <dgm:pt modelId="{0D7052CC-8FF9-4C1C-BACD-F38DFF07A515}" type="sibTrans" cxnId="{A6AD0686-E9B8-4E13-804D-E1FB4BFD0AB6}">
      <dgm:prSet/>
      <dgm:spPr/>
      <dgm:t>
        <a:bodyPr/>
        <a:lstStyle/>
        <a:p>
          <a:endParaRPr lang="zh-TW" altLang="en-US"/>
        </a:p>
      </dgm:t>
    </dgm:pt>
    <dgm:pt modelId="{9BEE4D16-BCC8-4188-BC5C-1B3B37BD1032}">
      <dgm:prSet phldrT="[文字]"/>
      <dgm:spPr/>
      <dgm:t>
        <a:bodyPr/>
        <a:lstStyle/>
        <a:p>
          <a:r>
            <a:rPr lang="zh-TW" altLang="en-US" dirty="0" smtClean="0">
              <a:solidFill>
                <a:schemeClr val="tx1"/>
              </a:solidFill>
              <a:latin typeface="標楷體" pitchFamily="65" charset="-120"/>
              <a:ea typeface="標楷體" pitchFamily="65" charset="-120"/>
            </a:rPr>
            <a:t>議課</a:t>
          </a:r>
          <a:endParaRPr lang="zh-TW" altLang="en-US" dirty="0">
            <a:solidFill>
              <a:schemeClr val="tx1"/>
            </a:solidFill>
            <a:latin typeface="標楷體" pitchFamily="65" charset="-120"/>
            <a:ea typeface="標楷體" pitchFamily="65" charset="-120"/>
          </a:endParaRPr>
        </a:p>
      </dgm:t>
    </dgm:pt>
    <dgm:pt modelId="{3EBA0A2E-FB85-4EC0-9DC1-574E32488E6D}" type="parTrans" cxnId="{588E336F-99F8-49BE-959A-3F7FF591EF21}">
      <dgm:prSet/>
      <dgm:spPr/>
      <dgm:t>
        <a:bodyPr/>
        <a:lstStyle/>
        <a:p>
          <a:endParaRPr lang="zh-TW" altLang="en-US"/>
        </a:p>
      </dgm:t>
    </dgm:pt>
    <dgm:pt modelId="{3071B067-1F74-4177-A422-7E38EC08B4D8}" type="sibTrans" cxnId="{588E336F-99F8-49BE-959A-3F7FF591EF21}">
      <dgm:prSet/>
      <dgm:spPr/>
      <dgm:t>
        <a:bodyPr/>
        <a:lstStyle/>
        <a:p>
          <a:endParaRPr lang="zh-TW" altLang="en-US"/>
        </a:p>
      </dgm:t>
    </dgm:pt>
    <dgm:pt modelId="{92B84D59-26B1-4CF4-BF0B-89BCA5F3B108}" type="pres">
      <dgm:prSet presAssocID="{DE2DF450-77CB-4653-80BE-A274D6E96F10}" presName="compositeShape" presStyleCnt="0">
        <dgm:presLayoutVars>
          <dgm:chMax val="7"/>
          <dgm:dir/>
          <dgm:resizeHandles val="exact"/>
        </dgm:presLayoutVars>
      </dgm:prSet>
      <dgm:spPr/>
    </dgm:pt>
    <dgm:pt modelId="{2ECEA17D-35CE-41AB-8407-167A8667EEE2}" type="pres">
      <dgm:prSet presAssocID="{DE2DF450-77CB-4653-80BE-A274D6E96F10}" presName="wedge1" presStyleLbl="node1" presStyleIdx="0" presStyleCnt="3"/>
      <dgm:spPr/>
      <dgm:t>
        <a:bodyPr/>
        <a:lstStyle/>
        <a:p>
          <a:endParaRPr lang="zh-TW" altLang="en-US"/>
        </a:p>
      </dgm:t>
    </dgm:pt>
    <dgm:pt modelId="{4A65897B-54D6-4718-BFE7-C507273CAC81}" type="pres">
      <dgm:prSet presAssocID="{DE2DF450-77CB-4653-80BE-A274D6E96F10}" presName="dummy1a" presStyleCnt="0"/>
      <dgm:spPr/>
    </dgm:pt>
    <dgm:pt modelId="{9B10B9CD-1F40-441E-809B-E9E7EE5F1BBD}" type="pres">
      <dgm:prSet presAssocID="{DE2DF450-77CB-4653-80BE-A274D6E96F10}" presName="dummy1b" presStyleCnt="0"/>
      <dgm:spPr/>
    </dgm:pt>
    <dgm:pt modelId="{42435FC1-3D35-44CC-ACFB-383B4B791DF5}" type="pres">
      <dgm:prSet presAssocID="{DE2DF450-77CB-4653-80BE-A274D6E96F10}" presName="wedge1Tx" presStyleLbl="node1" presStyleIdx="0" presStyleCnt="3">
        <dgm:presLayoutVars>
          <dgm:chMax val="0"/>
          <dgm:chPref val="0"/>
          <dgm:bulletEnabled val="1"/>
        </dgm:presLayoutVars>
      </dgm:prSet>
      <dgm:spPr/>
      <dgm:t>
        <a:bodyPr/>
        <a:lstStyle/>
        <a:p>
          <a:endParaRPr lang="zh-TW" altLang="en-US"/>
        </a:p>
      </dgm:t>
    </dgm:pt>
    <dgm:pt modelId="{E5DCB93B-D65A-42F7-8A5A-A817D5CD276D}" type="pres">
      <dgm:prSet presAssocID="{DE2DF450-77CB-4653-80BE-A274D6E96F10}" presName="wedge2" presStyleLbl="node1" presStyleIdx="1" presStyleCnt="3"/>
      <dgm:spPr/>
      <dgm:t>
        <a:bodyPr/>
        <a:lstStyle/>
        <a:p>
          <a:endParaRPr lang="zh-TW" altLang="en-US"/>
        </a:p>
      </dgm:t>
    </dgm:pt>
    <dgm:pt modelId="{8CE7A155-423E-434E-97CF-B09F3C7B06A9}" type="pres">
      <dgm:prSet presAssocID="{DE2DF450-77CB-4653-80BE-A274D6E96F10}" presName="dummy2a" presStyleCnt="0"/>
      <dgm:spPr/>
    </dgm:pt>
    <dgm:pt modelId="{55748D4A-9072-429A-B4E3-BF27F81DFAF2}" type="pres">
      <dgm:prSet presAssocID="{DE2DF450-77CB-4653-80BE-A274D6E96F10}" presName="dummy2b" presStyleCnt="0"/>
      <dgm:spPr/>
    </dgm:pt>
    <dgm:pt modelId="{1A51133C-1F52-4F43-A9B8-8402FB469835}" type="pres">
      <dgm:prSet presAssocID="{DE2DF450-77CB-4653-80BE-A274D6E96F10}" presName="wedge2Tx" presStyleLbl="node1" presStyleIdx="1" presStyleCnt="3">
        <dgm:presLayoutVars>
          <dgm:chMax val="0"/>
          <dgm:chPref val="0"/>
          <dgm:bulletEnabled val="1"/>
        </dgm:presLayoutVars>
      </dgm:prSet>
      <dgm:spPr/>
      <dgm:t>
        <a:bodyPr/>
        <a:lstStyle/>
        <a:p>
          <a:endParaRPr lang="zh-TW" altLang="en-US"/>
        </a:p>
      </dgm:t>
    </dgm:pt>
    <dgm:pt modelId="{4E928BFF-2C8E-44AE-BD3B-9CE6CA88BBC6}" type="pres">
      <dgm:prSet presAssocID="{DE2DF450-77CB-4653-80BE-A274D6E96F10}" presName="wedge3" presStyleLbl="node1" presStyleIdx="2" presStyleCnt="3"/>
      <dgm:spPr/>
      <dgm:t>
        <a:bodyPr/>
        <a:lstStyle/>
        <a:p>
          <a:endParaRPr lang="zh-TW" altLang="en-US"/>
        </a:p>
      </dgm:t>
    </dgm:pt>
    <dgm:pt modelId="{C4DFF831-EE1F-49DA-B875-B3A579D400E4}" type="pres">
      <dgm:prSet presAssocID="{DE2DF450-77CB-4653-80BE-A274D6E96F10}" presName="dummy3a" presStyleCnt="0"/>
      <dgm:spPr/>
    </dgm:pt>
    <dgm:pt modelId="{ABDA402F-BBCA-4E6C-96DB-CFA7E878024C}" type="pres">
      <dgm:prSet presAssocID="{DE2DF450-77CB-4653-80BE-A274D6E96F10}" presName="dummy3b" presStyleCnt="0"/>
      <dgm:spPr/>
    </dgm:pt>
    <dgm:pt modelId="{3A2BF0ED-9737-45EC-BAF1-54700A361597}" type="pres">
      <dgm:prSet presAssocID="{DE2DF450-77CB-4653-80BE-A274D6E96F10}" presName="wedge3Tx" presStyleLbl="node1" presStyleIdx="2" presStyleCnt="3">
        <dgm:presLayoutVars>
          <dgm:chMax val="0"/>
          <dgm:chPref val="0"/>
          <dgm:bulletEnabled val="1"/>
        </dgm:presLayoutVars>
      </dgm:prSet>
      <dgm:spPr/>
      <dgm:t>
        <a:bodyPr/>
        <a:lstStyle/>
        <a:p>
          <a:endParaRPr lang="zh-TW" altLang="en-US"/>
        </a:p>
      </dgm:t>
    </dgm:pt>
    <dgm:pt modelId="{FD835BED-B51B-413B-BEBE-24A4DC1AD50B}" type="pres">
      <dgm:prSet presAssocID="{90349229-F2CC-4F32-B009-2F588D068232}" presName="arrowWedge1" presStyleLbl="fgSibTrans2D1" presStyleIdx="0" presStyleCnt="3"/>
      <dgm:spPr/>
    </dgm:pt>
    <dgm:pt modelId="{51D593D6-BCF1-45CF-85E7-28C37DC5C968}" type="pres">
      <dgm:prSet presAssocID="{0D7052CC-8FF9-4C1C-BACD-F38DFF07A515}" presName="arrowWedge2" presStyleLbl="fgSibTrans2D1" presStyleIdx="1" presStyleCnt="3"/>
      <dgm:spPr/>
    </dgm:pt>
    <dgm:pt modelId="{23E43B5D-EA5F-48A5-8486-172F0BDCBC43}" type="pres">
      <dgm:prSet presAssocID="{3071B067-1F74-4177-A422-7E38EC08B4D8}" presName="arrowWedge3" presStyleLbl="fgSibTrans2D1" presStyleIdx="2" presStyleCnt="3"/>
      <dgm:spPr/>
    </dgm:pt>
  </dgm:ptLst>
  <dgm:cxnLst>
    <dgm:cxn modelId="{DE94772F-A20E-4169-83A1-FD6A60DD1BC2}" type="presOf" srcId="{9BEE4D16-BCC8-4188-BC5C-1B3B37BD1032}" destId="{3A2BF0ED-9737-45EC-BAF1-54700A361597}" srcOrd="1" destOrd="0" presId="urn:microsoft.com/office/officeart/2005/8/layout/cycle8"/>
    <dgm:cxn modelId="{588E336F-99F8-49BE-959A-3F7FF591EF21}" srcId="{DE2DF450-77CB-4653-80BE-A274D6E96F10}" destId="{9BEE4D16-BCC8-4188-BC5C-1B3B37BD1032}" srcOrd="2" destOrd="0" parTransId="{3EBA0A2E-FB85-4EC0-9DC1-574E32488E6D}" sibTransId="{3071B067-1F74-4177-A422-7E38EC08B4D8}"/>
    <dgm:cxn modelId="{B297A272-ECD0-495C-B665-C39AA0CAB433}" type="presOf" srcId="{DE2DF450-77CB-4653-80BE-A274D6E96F10}" destId="{92B84D59-26B1-4CF4-BF0B-89BCA5F3B108}" srcOrd="0" destOrd="0" presId="urn:microsoft.com/office/officeart/2005/8/layout/cycle8"/>
    <dgm:cxn modelId="{A6AD0686-E9B8-4E13-804D-E1FB4BFD0AB6}" srcId="{DE2DF450-77CB-4653-80BE-A274D6E96F10}" destId="{FF8817AC-9448-49FF-AB7E-B288889EE2A0}" srcOrd="1" destOrd="0" parTransId="{624C9261-79E4-4C5A-86A0-CEC2E43A74D5}" sibTransId="{0D7052CC-8FF9-4C1C-BACD-F38DFF07A515}"/>
    <dgm:cxn modelId="{99D41DE0-00E8-4837-976B-0CB5C216E2C1}" type="presOf" srcId="{9BEE4D16-BCC8-4188-BC5C-1B3B37BD1032}" destId="{4E928BFF-2C8E-44AE-BD3B-9CE6CA88BBC6}" srcOrd="0" destOrd="0" presId="urn:microsoft.com/office/officeart/2005/8/layout/cycle8"/>
    <dgm:cxn modelId="{4C18CBC2-25AB-4DE2-B21C-0201179EFD1B}" type="presOf" srcId="{FF8817AC-9448-49FF-AB7E-B288889EE2A0}" destId="{1A51133C-1F52-4F43-A9B8-8402FB469835}" srcOrd="1" destOrd="0" presId="urn:microsoft.com/office/officeart/2005/8/layout/cycle8"/>
    <dgm:cxn modelId="{E6135EC5-59CC-491D-8F47-D5B3AB57196C}" type="presOf" srcId="{C4E4E6F4-1BD8-4BBA-97F3-123132BFA8F3}" destId="{2ECEA17D-35CE-41AB-8407-167A8667EEE2}" srcOrd="0" destOrd="0" presId="urn:microsoft.com/office/officeart/2005/8/layout/cycle8"/>
    <dgm:cxn modelId="{9CC932B2-F9B2-465E-A460-49813D2CC05F}" type="presOf" srcId="{C4E4E6F4-1BD8-4BBA-97F3-123132BFA8F3}" destId="{42435FC1-3D35-44CC-ACFB-383B4B791DF5}" srcOrd="1" destOrd="0" presId="urn:microsoft.com/office/officeart/2005/8/layout/cycle8"/>
    <dgm:cxn modelId="{F589EC6E-BE28-48D1-BD64-6D32274B30F7}" srcId="{DE2DF450-77CB-4653-80BE-A274D6E96F10}" destId="{C4E4E6F4-1BD8-4BBA-97F3-123132BFA8F3}" srcOrd="0" destOrd="0" parTransId="{82F359B8-52FD-47BF-93F5-289BC7793CDE}" sibTransId="{90349229-F2CC-4F32-B009-2F588D068232}"/>
    <dgm:cxn modelId="{3FA189AD-91FA-4DE8-A933-CB60574998FB}" type="presOf" srcId="{FF8817AC-9448-49FF-AB7E-B288889EE2A0}" destId="{E5DCB93B-D65A-42F7-8A5A-A817D5CD276D}" srcOrd="0" destOrd="0" presId="urn:microsoft.com/office/officeart/2005/8/layout/cycle8"/>
    <dgm:cxn modelId="{C48F6DA9-40D5-4874-BF7C-289E5F8E1372}" type="presParOf" srcId="{92B84D59-26B1-4CF4-BF0B-89BCA5F3B108}" destId="{2ECEA17D-35CE-41AB-8407-167A8667EEE2}" srcOrd="0" destOrd="0" presId="urn:microsoft.com/office/officeart/2005/8/layout/cycle8"/>
    <dgm:cxn modelId="{D6D4369B-6D8F-45AB-BEDE-519DC6F9E7DD}" type="presParOf" srcId="{92B84D59-26B1-4CF4-BF0B-89BCA5F3B108}" destId="{4A65897B-54D6-4718-BFE7-C507273CAC81}" srcOrd="1" destOrd="0" presId="urn:microsoft.com/office/officeart/2005/8/layout/cycle8"/>
    <dgm:cxn modelId="{F39EEC2A-D88D-49D4-8CA9-9AB57005C580}" type="presParOf" srcId="{92B84D59-26B1-4CF4-BF0B-89BCA5F3B108}" destId="{9B10B9CD-1F40-441E-809B-E9E7EE5F1BBD}" srcOrd="2" destOrd="0" presId="urn:microsoft.com/office/officeart/2005/8/layout/cycle8"/>
    <dgm:cxn modelId="{4DA68339-CD0C-4177-8830-57F032F6CDAF}" type="presParOf" srcId="{92B84D59-26B1-4CF4-BF0B-89BCA5F3B108}" destId="{42435FC1-3D35-44CC-ACFB-383B4B791DF5}" srcOrd="3" destOrd="0" presId="urn:microsoft.com/office/officeart/2005/8/layout/cycle8"/>
    <dgm:cxn modelId="{90436B5F-589A-49A2-B005-9494DBFA9A30}" type="presParOf" srcId="{92B84D59-26B1-4CF4-BF0B-89BCA5F3B108}" destId="{E5DCB93B-D65A-42F7-8A5A-A817D5CD276D}" srcOrd="4" destOrd="0" presId="urn:microsoft.com/office/officeart/2005/8/layout/cycle8"/>
    <dgm:cxn modelId="{87437F54-D06F-4F41-9B8E-6CF1E815524B}" type="presParOf" srcId="{92B84D59-26B1-4CF4-BF0B-89BCA5F3B108}" destId="{8CE7A155-423E-434E-97CF-B09F3C7B06A9}" srcOrd="5" destOrd="0" presId="urn:microsoft.com/office/officeart/2005/8/layout/cycle8"/>
    <dgm:cxn modelId="{AC315F50-9DF6-4601-9D5B-392856D070D1}" type="presParOf" srcId="{92B84D59-26B1-4CF4-BF0B-89BCA5F3B108}" destId="{55748D4A-9072-429A-B4E3-BF27F81DFAF2}" srcOrd="6" destOrd="0" presId="urn:microsoft.com/office/officeart/2005/8/layout/cycle8"/>
    <dgm:cxn modelId="{0512A37E-5FD0-4277-B58A-1C961EAD5016}" type="presParOf" srcId="{92B84D59-26B1-4CF4-BF0B-89BCA5F3B108}" destId="{1A51133C-1F52-4F43-A9B8-8402FB469835}" srcOrd="7" destOrd="0" presId="urn:microsoft.com/office/officeart/2005/8/layout/cycle8"/>
    <dgm:cxn modelId="{3DEF1A61-3573-449C-A283-5D7C1D73DF2B}" type="presParOf" srcId="{92B84D59-26B1-4CF4-BF0B-89BCA5F3B108}" destId="{4E928BFF-2C8E-44AE-BD3B-9CE6CA88BBC6}" srcOrd="8" destOrd="0" presId="urn:microsoft.com/office/officeart/2005/8/layout/cycle8"/>
    <dgm:cxn modelId="{64DE2301-8EFA-43BA-93CF-AF1545149245}" type="presParOf" srcId="{92B84D59-26B1-4CF4-BF0B-89BCA5F3B108}" destId="{C4DFF831-EE1F-49DA-B875-B3A579D400E4}" srcOrd="9" destOrd="0" presId="urn:microsoft.com/office/officeart/2005/8/layout/cycle8"/>
    <dgm:cxn modelId="{09054516-2D17-4C2C-8724-A40EA07A13AA}" type="presParOf" srcId="{92B84D59-26B1-4CF4-BF0B-89BCA5F3B108}" destId="{ABDA402F-BBCA-4E6C-96DB-CFA7E878024C}" srcOrd="10" destOrd="0" presId="urn:microsoft.com/office/officeart/2005/8/layout/cycle8"/>
    <dgm:cxn modelId="{CF1C5FC5-F7DF-411E-AF88-DB6DBD2CF1F1}" type="presParOf" srcId="{92B84D59-26B1-4CF4-BF0B-89BCA5F3B108}" destId="{3A2BF0ED-9737-45EC-BAF1-54700A361597}" srcOrd="11" destOrd="0" presId="urn:microsoft.com/office/officeart/2005/8/layout/cycle8"/>
    <dgm:cxn modelId="{8A79AA59-DD2E-4BA0-BAB5-2C6B5CF96A6C}" type="presParOf" srcId="{92B84D59-26B1-4CF4-BF0B-89BCA5F3B108}" destId="{FD835BED-B51B-413B-BEBE-24A4DC1AD50B}" srcOrd="12" destOrd="0" presId="urn:microsoft.com/office/officeart/2005/8/layout/cycle8"/>
    <dgm:cxn modelId="{57F924A4-B52F-40E5-AEE3-ADA837E695B9}" type="presParOf" srcId="{92B84D59-26B1-4CF4-BF0B-89BCA5F3B108}" destId="{51D593D6-BCF1-45CF-85E7-28C37DC5C968}" srcOrd="13" destOrd="0" presId="urn:microsoft.com/office/officeart/2005/8/layout/cycle8"/>
    <dgm:cxn modelId="{3BE8F139-E2D5-457C-8FD1-FE6691A31C11}" type="presParOf" srcId="{92B84D59-26B1-4CF4-BF0B-89BCA5F3B108}" destId="{23E43B5D-EA5F-48A5-8486-172F0BDCBC4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A17D-35CE-41AB-8407-167A8667EEE2}">
      <dsp:nvSpPr>
        <dsp:cNvPr id="0" name=""/>
        <dsp:cNvSpPr/>
      </dsp:nvSpPr>
      <dsp:spPr>
        <a:xfrm>
          <a:off x="1522343" y="342429"/>
          <a:ext cx="4425239" cy="442523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zh-TW" altLang="en-US" sz="5600" kern="1200" dirty="0" smtClean="0">
              <a:solidFill>
                <a:schemeClr val="tx1"/>
              </a:solidFill>
              <a:latin typeface="標楷體" pitchFamily="65" charset="-120"/>
              <a:ea typeface="標楷體" pitchFamily="65" charset="-120"/>
            </a:rPr>
            <a:t>備課</a:t>
          </a:r>
          <a:endParaRPr lang="zh-TW" altLang="en-US" sz="5600" kern="1200" dirty="0">
            <a:solidFill>
              <a:schemeClr val="tx1"/>
            </a:solidFill>
            <a:latin typeface="標楷體" pitchFamily="65" charset="-120"/>
            <a:ea typeface="標楷體" pitchFamily="65" charset="-120"/>
          </a:endParaRPr>
        </a:p>
      </dsp:txBody>
      <dsp:txXfrm>
        <a:off x="3854549" y="1280158"/>
        <a:ext cx="1580442" cy="1317035"/>
      </dsp:txXfrm>
    </dsp:sp>
    <dsp:sp modelId="{E5DCB93B-D65A-42F7-8A5A-A817D5CD276D}">
      <dsp:nvSpPr>
        <dsp:cNvPr id="0" name=""/>
        <dsp:cNvSpPr/>
      </dsp:nvSpPr>
      <dsp:spPr>
        <a:xfrm>
          <a:off x="1431204" y="500473"/>
          <a:ext cx="4425239" cy="442523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zh-TW" altLang="en-US" sz="5600" kern="1200" dirty="0" smtClean="0">
              <a:solidFill>
                <a:schemeClr val="tx1"/>
              </a:solidFill>
              <a:latin typeface="標楷體" pitchFamily="65" charset="-120"/>
              <a:ea typeface="標楷體" pitchFamily="65" charset="-120"/>
            </a:rPr>
            <a:t>觀課</a:t>
          </a:r>
          <a:endParaRPr lang="zh-TW" altLang="en-US" sz="5600" kern="1200" dirty="0">
            <a:solidFill>
              <a:schemeClr val="tx1"/>
            </a:solidFill>
            <a:latin typeface="標楷體" pitchFamily="65" charset="-120"/>
            <a:ea typeface="標楷體" pitchFamily="65" charset="-120"/>
          </a:endParaRPr>
        </a:p>
      </dsp:txBody>
      <dsp:txXfrm>
        <a:off x="2484832" y="3371610"/>
        <a:ext cx="2370663" cy="1158991"/>
      </dsp:txXfrm>
    </dsp:sp>
    <dsp:sp modelId="{4E928BFF-2C8E-44AE-BD3B-9CE6CA88BBC6}">
      <dsp:nvSpPr>
        <dsp:cNvPr id="0" name=""/>
        <dsp:cNvSpPr/>
      </dsp:nvSpPr>
      <dsp:spPr>
        <a:xfrm>
          <a:off x="1340065" y="342429"/>
          <a:ext cx="4425239" cy="4425239"/>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zh-TW" altLang="en-US" sz="5600" kern="1200" dirty="0" smtClean="0">
              <a:solidFill>
                <a:schemeClr val="tx1"/>
              </a:solidFill>
              <a:latin typeface="標楷體" pitchFamily="65" charset="-120"/>
              <a:ea typeface="標楷體" pitchFamily="65" charset="-120"/>
            </a:rPr>
            <a:t>議課</a:t>
          </a:r>
          <a:endParaRPr lang="zh-TW" altLang="en-US" sz="5600" kern="1200" dirty="0">
            <a:solidFill>
              <a:schemeClr val="tx1"/>
            </a:solidFill>
            <a:latin typeface="標楷體" pitchFamily="65" charset="-120"/>
            <a:ea typeface="標楷體" pitchFamily="65" charset="-120"/>
          </a:endParaRPr>
        </a:p>
      </dsp:txBody>
      <dsp:txXfrm>
        <a:off x="1852655" y="1280158"/>
        <a:ext cx="1580442" cy="1317035"/>
      </dsp:txXfrm>
    </dsp:sp>
    <dsp:sp modelId="{FD835BED-B51B-413B-BEBE-24A4DC1AD50B}">
      <dsp:nvSpPr>
        <dsp:cNvPr id="0" name=""/>
        <dsp:cNvSpPr/>
      </dsp:nvSpPr>
      <dsp:spPr>
        <a:xfrm>
          <a:off x="1248765" y="68485"/>
          <a:ext cx="4973126" cy="497312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D593D6-BCF1-45CF-85E7-28C37DC5C968}">
      <dsp:nvSpPr>
        <dsp:cNvPr id="0" name=""/>
        <dsp:cNvSpPr/>
      </dsp:nvSpPr>
      <dsp:spPr>
        <a:xfrm>
          <a:off x="1157260" y="226250"/>
          <a:ext cx="4973126" cy="497312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E43B5D-EA5F-48A5-8486-172F0BDCBC43}">
      <dsp:nvSpPr>
        <dsp:cNvPr id="0" name=""/>
        <dsp:cNvSpPr/>
      </dsp:nvSpPr>
      <dsp:spPr>
        <a:xfrm>
          <a:off x="1065756" y="68485"/>
          <a:ext cx="4973126" cy="497312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E8BAB-3827-4B2F-B705-00A46A35C655}" type="datetimeFigureOut">
              <a:rPr lang="zh-TW" altLang="en-US" smtClean="0"/>
              <a:pPr/>
              <a:t>2019/6/18</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1417A-7071-41C3-964C-9CF788FED4B2}" type="slidenum">
              <a:rPr lang="zh-TW" altLang="en-US" smtClean="0"/>
              <a:pPr/>
              <a:t>‹#›</a:t>
            </a:fld>
            <a:endParaRPr lang="zh-TW" altLang="en-US"/>
          </a:p>
        </p:txBody>
      </p:sp>
    </p:spTree>
    <p:extLst>
      <p:ext uri="{BB962C8B-B14F-4D97-AF65-F5344CB8AC3E}">
        <p14:creationId xmlns:p14="http://schemas.microsoft.com/office/powerpoint/2010/main" val="221743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0</a:t>
            </a:fld>
            <a:endParaRPr lang="zh-TW" altLang="en-US"/>
          </a:p>
        </p:txBody>
      </p:sp>
    </p:spTree>
    <p:extLst>
      <p:ext uri="{BB962C8B-B14F-4D97-AF65-F5344CB8AC3E}">
        <p14:creationId xmlns:p14="http://schemas.microsoft.com/office/powerpoint/2010/main" val="306191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latin typeface="+mn-lt"/>
                <a:ea typeface="+mn-ea"/>
                <a:cs typeface="+mn-cs"/>
              </a:rPr>
              <a:t>Shulman</a:t>
            </a:r>
            <a:r>
              <a:rPr lang="zh-TW" altLang="en-US" sz="1200" kern="1200" dirty="0" smtClean="0">
                <a:solidFill>
                  <a:schemeClr val="tx1"/>
                </a:solidFill>
                <a:latin typeface="+mn-lt"/>
                <a:ea typeface="+mn-ea"/>
                <a:cs typeface="+mn-cs"/>
              </a:rPr>
              <a:t>針對轉化</a:t>
            </a:r>
            <a:r>
              <a:rPr lang="en-US" altLang="zh-TW" sz="1200" kern="1200" dirty="0" smtClean="0">
                <a:solidFill>
                  <a:schemeClr val="tx1"/>
                </a:solidFill>
                <a:latin typeface="+mn-lt"/>
                <a:ea typeface="+mn-ea"/>
                <a:cs typeface="+mn-cs"/>
              </a:rPr>
              <a:t>( transformation )</a:t>
            </a:r>
            <a:r>
              <a:rPr lang="zh-TW" altLang="en-US" sz="1200" kern="1200" dirty="0" smtClean="0">
                <a:solidFill>
                  <a:schemeClr val="tx1"/>
                </a:solidFill>
                <a:latin typeface="+mn-lt"/>
                <a:ea typeface="+mn-ea"/>
                <a:cs typeface="+mn-cs"/>
              </a:rPr>
              <a:t>階段，為更細緻地描述出可透過此四面向，以達到轉化，以下詳述此四面向：</a:t>
            </a:r>
          </a:p>
          <a:p>
            <a:r>
              <a:rPr lang="en-US" altLang="zh-TW" sz="1200" kern="1200" dirty="0" smtClean="0">
                <a:solidFill>
                  <a:schemeClr val="tx1"/>
                </a:solidFill>
                <a:latin typeface="+mn-lt"/>
                <a:ea typeface="+mn-ea"/>
                <a:cs typeface="+mn-cs"/>
              </a:rPr>
              <a:t> </a:t>
            </a:r>
            <a:endParaRPr lang="zh-TW" altLang="en-US" sz="1200" kern="1200" dirty="0" smtClean="0">
              <a:solidFill>
                <a:schemeClr val="tx1"/>
              </a:solidFill>
              <a:latin typeface="+mn-lt"/>
              <a:ea typeface="+mn-ea"/>
              <a:cs typeface="+mn-cs"/>
            </a:endParaRPr>
          </a:p>
          <a:p>
            <a:pPr lvl="1"/>
            <a:r>
              <a:rPr lang="zh-TW" altLang="en-US" sz="1200" kern="1200" dirty="0" smtClean="0">
                <a:solidFill>
                  <a:schemeClr val="tx1"/>
                </a:solidFill>
                <a:latin typeface="+mn-lt"/>
                <a:ea typeface="+mn-ea"/>
                <a:cs typeface="+mn-cs"/>
              </a:rPr>
              <a:t>準備</a:t>
            </a:r>
            <a:r>
              <a:rPr lang="en-US" altLang="zh-TW" sz="1200" kern="1200" dirty="0" smtClean="0">
                <a:solidFill>
                  <a:schemeClr val="tx1"/>
                </a:solidFill>
                <a:latin typeface="+mn-lt"/>
                <a:ea typeface="+mn-ea"/>
                <a:cs typeface="+mn-cs"/>
              </a:rPr>
              <a:t> ( preparation )</a:t>
            </a:r>
            <a:r>
              <a:rPr lang="zh-TW" altLang="en-US" sz="1200" kern="1200" dirty="0" smtClean="0">
                <a:solidFill>
                  <a:schemeClr val="tx1"/>
                </a:solidFill>
                <a:latin typeface="+mn-lt"/>
                <a:ea typeface="+mn-ea"/>
                <a:cs typeface="+mn-cs"/>
              </a:rPr>
              <a:t>：在準備階段教師透過檢查及訂正教材當中的錯誤，進而重組教材內容使其內容適合教學。進一步對教學內容的理解及詮釋，以進行課程發展及闡明目標。</a:t>
            </a:r>
          </a:p>
          <a:p>
            <a:pPr lvl="1"/>
            <a:r>
              <a:rPr lang="zh-TW" altLang="en-US" sz="1200" kern="1200" dirty="0" smtClean="0">
                <a:solidFill>
                  <a:schemeClr val="tx1"/>
                </a:solidFill>
                <a:latin typeface="+mn-lt"/>
                <a:ea typeface="+mn-ea"/>
                <a:cs typeface="+mn-cs"/>
              </a:rPr>
              <a:t>表徵</a:t>
            </a:r>
            <a:r>
              <a:rPr lang="en-US" altLang="zh-TW" sz="1200" kern="1200" dirty="0" smtClean="0">
                <a:solidFill>
                  <a:schemeClr val="tx1"/>
                </a:solidFill>
                <a:latin typeface="+mn-lt"/>
                <a:ea typeface="+mn-ea"/>
                <a:cs typeface="+mn-cs"/>
              </a:rPr>
              <a:t> ( representation )</a:t>
            </a:r>
            <a:r>
              <a:rPr lang="zh-TW" altLang="en-US" sz="1200" kern="1200" dirty="0" smtClean="0">
                <a:solidFill>
                  <a:schemeClr val="tx1"/>
                </a:solidFill>
                <a:latin typeface="+mn-lt"/>
                <a:ea typeface="+mn-ea"/>
                <a:cs typeface="+mn-cs"/>
              </a:rPr>
              <a:t>：意指教師如何理解教材中重要的觀念進而表徵化教授給學生。教師運用對比、譬喻、舉例、示範、解釋等方式進而表徵化教材內容，以此搭建一座橋幫助學生理解教材內容。</a:t>
            </a:r>
          </a:p>
          <a:p>
            <a:pPr lvl="1"/>
            <a:r>
              <a:rPr lang="zh-TW" altLang="en-US" sz="1200" kern="1200" dirty="0" smtClean="0">
                <a:solidFill>
                  <a:schemeClr val="tx1"/>
                </a:solidFill>
                <a:latin typeface="+mn-lt"/>
                <a:ea typeface="+mn-ea"/>
                <a:cs typeface="+mn-cs"/>
              </a:rPr>
              <a:t>選擇</a:t>
            </a:r>
            <a:r>
              <a:rPr lang="en-US" altLang="zh-TW" sz="1200" kern="1200" dirty="0" smtClean="0">
                <a:solidFill>
                  <a:schemeClr val="tx1"/>
                </a:solidFill>
                <a:latin typeface="+mn-lt"/>
                <a:ea typeface="+mn-ea"/>
                <a:cs typeface="+mn-cs"/>
              </a:rPr>
              <a:t> ( selection )</a:t>
            </a:r>
            <a:r>
              <a:rPr lang="zh-TW" altLang="en-US" sz="1200" kern="1200" dirty="0" smtClean="0">
                <a:solidFill>
                  <a:schemeClr val="tx1"/>
                </a:solidFill>
                <a:latin typeface="+mn-lt"/>
                <a:ea typeface="+mn-ea"/>
                <a:cs typeface="+mn-cs"/>
              </a:rPr>
              <a:t>：指教師依學生的特性，採用多元的教學法，像是合作學習、專題式教學等不同教學方法進行課程的設計。</a:t>
            </a:r>
          </a:p>
          <a:p>
            <a:r>
              <a:rPr lang="zh-TW" altLang="en-US" sz="1200" kern="1200" dirty="0" smtClean="0">
                <a:solidFill>
                  <a:schemeClr val="tx1"/>
                </a:solidFill>
                <a:latin typeface="+mn-lt"/>
                <a:ea typeface="+mn-ea"/>
                <a:cs typeface="+mn-cs"/>
              </a:rPr>
              <a:t>適性教學</a:t>
            </a:r>
            <a:r>
              <a:rPr lang="en-US" altLang="zh-TW" sz="1200" kern="1200" dirty="0" smtClean="0">
                <a:solidFill>
                  <a:schemeClr val="tx1"/>
                </a:solidFill>
                <a:latin typeface="+mn-lt"/>
                <a:ea typeface="+mn-ea"/>
                <a:cs typeface="+mn-cs"/>
              </a:rPr>
              <a:t> ( adaptation and tailoring to student characteristics )</a:t>
            </a:r>
            <a:r>
              <a:rPr lang="zh-TW" altLang="en-US" sz="1200" kern="1200" dirty="0" smtClean="0">
                <a:solidFill>
                  <a:schemeClr val="tx1"/>
                </a:solidFill>
                <a:latin typeface="+mn-lt"/>
                <a:ea typeface="+mn-ea"/>
                <a:cs typeface="+mn-cs"/>
              </a:rPr>
              <a:t>：教師考量到教授的概念會受到學生文化、語言、性別、年紀等原因而有所不同，因此給予適切的教學。學生的在學習當中所產生的迷思、困難和學習策略也會影響他們在學習上理解和誤解教學內容，因此教師因依學生的差異而給予其不同的學習內容而非一致的學習內容。</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16</a:t>
            </a:fld>
            <a:endParaRPr lang="zh-TW" altLang="en-US"/>
          </a:p>
        </p:txBody>
      </p:sp>
    </p:spTree>
    <p:extLst>
      <p:ext uri="{BB962C8B-B14F-4D97-AF65-F5344CB8AC3E}">
        <p14:creationId xmlns:p14="http://schemas.microsoft.com/office/powerpoint/2010/main" val="363008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準備 </a:t>
            </a:r>
            <a:r>
              <a:rPr lang="en-US" altLang="zh-TW" dirty="0" smtClean="0"/>
              <a:t>( preparation )</a:t>
            </a:r>
            <a:r>
              <a:rPr lang="zh-TW" altLang="en-US" dirty="0" smtClean="0"/>
              <a:t>：在準備階段教師透過檢查及訂正教材當中的錯誤，進而重組教材內容使其內容適合教學。進一步對教學內容的理解及詮釋，以進行課程發展及闡明目標。</a:t>
            </a:r>
          </a:p>
          <a:p>
            <a:r>
              <a:rPr lang="zh-TW" altLang="en-US" dirty="0" smtClean="0"/>
              <a:t>表徵 </a:t>
            </a:r>
            <a:r>
              <a:rPr lang="en-US" altLang="zh-TW" dirty="0" smtClean="0"/>
              <a:t>( representation )</a:t>
            </a:r>
            <a:r>
              <a:rPr lang="zh-TW" altLang="en-US" dirty="0" smtClean="0"/>
              <a:t>：意指教師如何理解教材中重要的觀念進而表徵化教授給學生。教師運用對比、譬喻、舉例、示範、解釋等方式進而表徵化教材內容，以此搭建一座橋幫助學生理解教材內容。</a:t>
            </a:r>
          </a:p>
          <a:p>
            <a:r>
              <a:rPr lang="zh-TW" altLang="en-US" dirty="0" smtClean="0"/>
              <a:t>選擇 </a:t>
            </a:r>
            <a:r>
              <a:rPr lang="en-US" altLang="zh-TW" dirty="0" smtClean="0"/>
              <a:t>( selection )</a:t>
            </a:r>
            <a:r>
              <a:rPr lang="zh-TW" altLang="en-US" dirty="0" smtClean="0"/>
              <a:t>：指教師依學生的特性，採用多元的教學法，像是合作學習、專題式教學等不同教學方法進行課程的設計。</a:t>
            </a:r>
          </a:p>
          <a:p>
            <a:r>
              <a:rPr lang="zh-TW" altLang="en-US" sz="1200" kern="1200" dirty="0" smtClean="0">
                <a:solidFill>
                  <a:schemeClr val="tx1"/>
                </a:solidFill>
                <a:latin typeface="+mn-lt"/>
                <a:ea typeface="+mn-ea"/>
                <a:cs typeface="+mn-cs"/>
              </a:rPr>
              <a:t>適性教學</a:t>
            </a:r>
            <a:r>
              <a:rPr lang="en-US" altLang="zh-TW" sz="1200" kern="1200" dirty="0" smtClean="0">
                <a:solidFill>
                  <a:schemeClr val="tx1"/>
                </a:solidFill>
                <a:latin typeface="+mn-lt"/>
                <a:ea typeface="+mn-ea"/>
                <a:cs typeface="+mn-cs"/>
              </a:rPr>
              <a:t> ( adaptation and tailoring to student characteristics )</a:t>
            </a:r>
            <a:r>
              <a:rPr lang="zh-TW" altLang="en-US" sz="1200" kern="1200" dirty="0" smtClean="0">
                <a:solidFill>
                  <a:schemeClr val="tx1"/>
                </a:solidFill>
                <a:latin typeface="+mn-lt"/>
                <a:ea typeface="+mn-ea"/>
                <a:cs typeface="+mn-cs"/>
              </a:rPr>
              <a:t>：教師考量到教授的概念會受到學生文化、語言、性別、年紀等原因而有所不同，因此給予適切的教學。學生的在學習當中所產生的迷思、困難和學習策略也會影響他們在學習上理解和誤解教學內容，因此教師因依學生的差異而給予其不同的學習內容而非一致的學習內容。</a:t>
            </a:r>
            <a:endParaRPr lang="zh-TW" altLang="en-US" dirty="0" smtClean="0"/>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17</a:t>
            </a:fld>
            <a:endParaRPr lang="zh-TW" altLang="en-US"/>
          </a:p>
        </p:txBody>
      </p:sp>
    </p:spTree>
    <p:extLst>
      <p:ext uri="{BB962C8B-B14F-4D97-AF65-F5344CB8AC3E}">
        <p14:creationId xmlns:p14="http://schemas.microsoft.com/office/powerpoint/2010/main" val="280357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18</a:t>
            </a:fld>
            <a:endParaRPr lang="zh-TW" altLang="en-US"/>
          </a:p>
        </p:txBody>
      </p:sp>
    </p:spTree>
    <p:extLst>
      <p:ext uri="{BB962C8B-B14F-4D97-AF65-F5344CB8AC3E}">
        <p14:creationId xmlns:p14="http://schemas.microsoft.com/office/powerpoint/2010/main" val="345294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20</a:t>
            </a:fld>
            <a:endParaRPr lang="zh-TW" altLang="en-US"/>
          </a:p>
        </p:txBody>
      </p:sp>
    </p:spTree>
    <p:extLst>
      <p:ext uri="{BB962C8B-B14F-4D97-AF65-F5344CB8AC3E}">
        <p14:creationId xmlns:p14="http://schemas.microsoft.com/office/powerpoint/2010/main" val="379019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21</a:t>
            </a:fld>
            <a:endParaRPr lang="zh-TW" altLang="en-US"/>
          </a:p>
        </p:txBody>
      </p:sp>
    </p:spTree>
    <p:extLst>
      <p:ext uri="{BB962C8B-B14F-4D97-AF65-F5344CB8AC3E}">
        <p14:creationId xmlns:p14="http://schemas.microsoft.com/office/powerpoint/2010/main" val="380715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Heather</a:t>
            </a:r>
            <a:r>
              <a:rPr lang="zh-TW" altLang="zh-TW" sz="1200" kern="1200" dirty="0" smtClean="0">
                <a:solidFill>
                  <a:schemeClr val="tx1"/>
                </a:solidFill>
                <a:effectLst/>
                <a:latin typeface="+mn-lt"/>
                <a:ea typeface="+mn-ea"/>
                <a:cs typeface="+mn-cs"/>
              </a:rPr>
              <a:t>對同事提供她教導立體表面積計算此單元的一分鐘摘要報告，也概述了她採用的策略：「你們記得逐步釋放方法是『我做，我們做，你做』策略。本周稍早，我示範了如何計算立體的表面積，而且昨天我們全班一起做了一些例題。逐步釋放可以是支持學生學習的一個有力歷程，但如你們所知，當我進行教學時，我無法完整地評估我採用此種策略的效果如何。我特別感興趣的是，當我釋放責任給學生時，什麼運作得很好，而什麼則否。那就是你們要進來幫我的地方。」</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她決定要求</a:t>
            </a:r>
            <a:r>
              <a:rPr lang="en-US" altLang="zh-TW" sz="1200" kern="1200" dirty="0" smtClean="0">
                <a:solidFill>
                  <a:schemeClr val="tx1"/>
                </a:solidFill>
                <a:effectLst/>
                <a:latin typeface="+mn-lt"/>
                <a:ea typeface="+mn-ea"/>
                <a:cs typeface="+mn-cs"/>
              </a:rPr>
              <a:t>Margaret</a:t>
            </a:r>
            <a:r>
              <a:rPr lang="zh-TW" altLang="zh-TW" sz="1200" kern="1200" dirty="0" smtClean="0">
                <a:solidFill>
                  <a:schemeClr val="tx1"/>
                </a:solidFill>
                <a:effectLst/>
                <a:latin typeface="+mn-lt"/>
                <a:ea typeface="+mn-ea"/>
                <a:cs typeface="+mn-cs"/>
              </a:rPr>
              <a:t>抄錄她問學生的問題（並且計算總數），要求</a:t>
            </a:r>
            <a:r>
              <a:rPr lang="en-US" altLang="zh-TW" sz="1200" kern="1200" dirty="0" smtClean="0">
                <a:solidFill>
                  <a:schemeClr val="tx1"/>
                </a:solidFill>
                <a:effectLst/>
                <a:latin typeface="+mn-lt"/>
                <a:ea typeface="+mn-ea"/>
                <a:cs typeface="+mn-cs"/>
              </a:rPr>
              <a:t>Jay</a:t>
            </a:r>
            <a:r>
              <a:rPr lang="zh-TW" altLang="zh-TW" sz="1200" kern="1200" dirty="0" smtClean="0">
                <a:solidFill>
                  <a:schemeClr val="tx1"/>
                </a:solidFill>
                <a:effectLst/>
                <a:latin typeface="+mn-lt"/>
                <a:ea typeface="+mn-ea"/>
                <a:cs typeface="+mn-cs"/>
              </a:rPr>
              <a:t>抄錄學生發問的問題（並且計算總數）。在她的焦點問題之下，她寫下「資料蒐集方法：抄錄以及計算」她有信心，這些資料將有助於她回答焦點問題，以及更重要的，改進她的教學。</a:t>
            </a:r>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27</a:t>
            </a:fld>
            <a:endParaRPr lang="zh-TW" altLang="en-US"/>
          </a:p>
        </p:txBody>
      </p:sp>
    </p:spTree>
    <p:extLst>
      <p:ext uri="{BB962C8B-B14F-4D97-AF65-F5344CB8AC3E}">
        <p14:creationId xmlns:p14="http://schemas.microsoft.com/office/powerpoint/2010/main" val="90062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28</a:t>
            </a:fld>
            <a:endParaRPr lang="zh-TW" altLang="en-US"/>
          </a:p>
        </p:txBody>
      </p:sp>
    </p:spTree>
    <p:extLst>
      <p:ext uri="{BB962C8B-B14F-4D97-AF65-F5344CB8AC3E}">
        <p14:creationId xmlns:p14="http://schemas.microsoft.com/office/powerpoint/2010/main" val="294320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33</a:t>
            </a:fld>
            <a:endParaRPr lang="zh-TW" altLang="en-US"/>
          </a:p>
        </p:txBody>
      </p:sp>
    </p:spTree>
    <p:extLst>
      <p:ext uri="{BB962C8B-B14F-4D97-AF65-F5344CB8AC3E}">
        <p14:creationId xmlns:p14="http://schemas.microsoft.com/office/powerpoint/2010/main" val="189698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36</a:t>
            </a:fld>
            <a:endParaRPr lang="zh-TW" altLang="en-US"/>
          </a:p>
        </p:txBody>
      </p:sp>
    </p:spTree>
    <p:extLst>
      <p:ext uri="{BB962C8B-B14F-4D97-AF65-F5344CB8AC3E}">
        <p14:creationId xmlns:p14="http://schemas.microsoft.com/office/powerpoint/2010/main" val="300056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Clr>
                <a:schemeClr val="tx1"/>
              </a:buClr>
              <a:buFont typeface="Arial" panose="020B0604020202020204" pitchFamily="34" charset="0"/>
              <a:buNone/>
            </a:pPr>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37</a:t>
            </a:fld>
            <a:endParaRPr lang="zh-TW" altLang="en-US"/>
          </a:p>
        </p:txBody>
      </p:sp>
    </p:spTree>
    <p:extLst>
      <p:ext uri="{BB962C8B-B14F-4D97-AF65-F5344CB8AC3E}">
        <p14:creationId xmlns:p14="http://schemas.microsoft.com/office/powerpoint/2010/main" val="235175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2</a:t>
            </a:fld>
            <a:endParaRPr lang="zh-TW" altLang="en-US"/>
          </a:p>
        </p:txBody>
      </p:sp>
    </p:spTree>
    <p:extLst>
      <p:ext uri="{BB962C8B-B14F-4D97-AF65-F5344CB8AC3E}">
        <p14:creationId xmlns:p14="http://schemas.microsoft.com/office/powerpoint/2010/main" val="2067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38</a:t>
            </a:fld>
            <a:endParaRPr lang="zh-TW" altLang="en-US"/>
          </a:p>
        </p:txBody>
      </p:sp>
    </p:spTree>
    <p:extLst>
      <p:ext uri="{BB962C8B-B14F-4D97-AF65-F5344CB8AC3E}">
        <p14:creationId xmlns:p14="http://schemas.microsoft.com/office/powerpoint/2010/main" val="190197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39</a:t>
            </a:fld>
            <a:endParaRPr lang="zh-TW" altLang="en-US"/>
          </a:p>
        </p:txBody>
      </p:sp>
    </p:spTree>
    <p:extLst>
      <p:ext uri="{BB962C8B-B14F-4D97-AF65-F5344CB8AC3E}">
        <p14:creationId xmlns:p14="http://schemas.microsoft.com/office/powerpoint/2010/main" val="109261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40</a:t>
            </a:fld>
            <a:endParaRPr lang="zh-TW" altLang="en-US"/>
          </a:p>
        </p:txBody>
      </p:sp>
    </p:spTree>
    <p:extLst>
      <p:ext uri="{BB962C8B-B14F-4D97-AF65-F5344CB8AC3E}">
        <p14:creationId xmlns:p14="http://schemas.microsoft.com/office/powerpoint/2010/main" val="342277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41</a:t>
            </a:fld>
            <a:endParaRPr lang="zh-TW" altLang="en-US"/>
          </a:p>
        </p:txBody>
      </p:sp>
    </p:spTree>
    <p:extLst>
      <p:ext uri="{BB962C8B-B14F-4D97-AF65-F5344CB8AC3E}">
        <p14:creationId xmlns:p14="http://schemas.microsoft.com/office/powerpoint/2010/main" val="340388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42</a:t>
            </a:fld>
            <a:endParaRPr lang="zh-TW" altLang="en-US"/>
          </a:p>
        </p:txBody>
      </p:sp>
    </p:spTree>
    <p:extLst>
      <p:ext uri="{BB962C8B-B14F-4D97-AF65-F5344CB8AC3E}">
        <p14:creationId xmlns:p14="http://schemas.microsoft.com/office/powerpoint/2010/main" val="81960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43</a:t>
            </a:fld>
            <a:endParaRPr lang="zh-TW" altLang="en-US"/>
          </a:p>
        </p:txBody>
      </p:sp>
    </p:spTree>
    <p:extLst>
      <p:ext uri="{BB962C8B-B14F-4D97-AF65-F5344CB8AC3E}">
        <p14:creationId xmlns:p14="http://schemas.microsoft.com/office/powerpoint/2010/main" val="313380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44</a:t>
            </a:fld>
            <a:endParaRPr lang="zh-TW" altLang="en-US"/>
          </a:p>
        </p:txBody>
      </p:sp>
    </p:spTree>
    <p:extLst>
      <p:ext uri="{BB962C8B-B14F-4D97-AF65-F5344CB8AC3E}">
        <p14:creationId xmlns:p14="http://schemas.microsoft.com/office/powerpoint/2010/main" val="4226742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45</a:t>
            </a:fld>
            <a:endParaRPr lang="zh-TW" altLang="en-US"/>
          </a:p>
        </p:txBody>
      </p:sp>
    </p:spTree>
    <p:extLst>
      <p:ext uri="{BB962C8B-B14F-4D97-AF65-F5344CB8AC3E}">
        <p14:creationId xmlns:p14="http://schemas.microsoft.com/office/powerpoint/2010/main" val="3419022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妳知道聽到這麼多我提的問題，是多麼令人訝異！我總是認為問題是激發學生思考的良方，但我也懷疑我所提的問題在課堂上是否真的讓學生能從事思考。</a:t>
            </a:r>
            <a:r>
              <a:rPr lang="en-US" altLang="zh-TW" sz="1200" kern="1200" dirty="0" smtClean="0">
                <a:solidFill>
                  <a:schemeClr val="tx1"/>
                </a:solidFill>
                <a:effectLst/>
                <a:latin typeface="+mn-lt"/>
                <a:ea typeface="+mn-ea"/>
                <a:cs typeface="+mn-cs"/>
              </a:rPr>
              <a:t>Margaret</a:t>
            </a:r>
            <a:r>
              <a:rPr lang="zh-TW" altLang="zh-TW" sz="1200" kern="1200" dirty="0" smtClean="0">
                <a:solidFill>
                  <a:schemeClr val="tx1"/>
                </a:solidFill>
                <a:effectLst/>
                <a:latin typeface="+mn-lt"/>
                <a:ea typeface="+mn-ea"/>
                <a:cs typeface="+mn-cs"/>
              </a:rPr>
              <a:t>！當妳分享妳記下的資料時，</a:t>
            </a:r>
            <a:r>
              <a:rPr lang="zh-TW" altLang="zh-TW" sz="1200" kern="1200" dirty="0" smtClean="0">
                <a:solidFill>
                  <a:srgbClr val="FF0000"/>
                </a:solidFill>
                <a:effectLst/>
                <a:latin typeface="+mn-lt"/>
                <a:ea typeface="+mn-ea"/>
                <a:cs typeface="+mn-cs"/>
              </a:rPr>
              <a:t>我留意到有些提示對於學生思考接下來的問題是必要的，但現在我看到紙上所抄錄的這些問題後，我懷疑是否也妨礙了培養學生必要技能以獨立解決問題的目標，</a:t>
            </a:r>
            <a:r>
              <a:rPr lang="zh-TW" altLang="zh-TW" sz="1200" kern="1200" dirty="0" smtClean="0">
                <a:solidFill>
                  <a:schemeClr val="tx1"/>
                </a:solidFill>
                <a:effectLst/>
                <a:latin typeface="+mn-lt"/>
                <a:ea typeface="+mn-ea"/>
                <a:cs typeface="+mn-cs"/>
              </a:rPr>
              <a:t>如果我一直促發他們思考，他們該如何培養自學能力？</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我也真的對學生所提問題的數量感興趣，只有三個嗎？我不認為。在課堂結束後，我所蒐集到的學生回饋，我知道他們大都學會計算表面積的過程。結合他們對我的提問，他們的學習結果讓我了解到，在他們思考時，我不需提供太多的學習鷹架，而應聚焦在引導他們從事我設定的思考目標。我認為他們將會從這些數學題目中，學習到所需的解題程序而獲益，因此無須我直接和不斷地提示。</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46</a:t>
            </a:fld>
            <a:endParaRPr lang="zh-TW" altLang="en-US"/>
          </a:p>
        </p:txBody>
      </p:sp>
    </p:spTree>
    <p:extLst>
      <p:ext uri="{BB962C8B-B14F-4D97-AF65-F5344CB8AC3E}">
        <p14:creationId xmlns:p14="http://schemas.microsoft.com/office/powerpoint/2010/main" val="169228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47</a:t>
            </a:fld>
            <a:endParaRPr lang="zh-TW" altLang="en-US"/>
          </a:p>
        </p:txBody>
      </p:sp>
    </p:spTree>
    <p:extLst>
      <p:ext uri="{BB962C8B-B14F-4D97-AF65-F5344CB8AC3E}">
        <p14:creationId xmlns:p14="http://schemas.microsoft.com/office/powerpoint/2010/main" val="171039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8</a:t>
            </a:fld>
            <a:endParaRPr lang="zh-TW" altLang="en-US"/>
          </a:p>
        </p:txBody>
      </p:sp>
    </p:spTree>
    <p:extLst>
      <p:ext uri="{BB962C8B-B14F-4D97-AF65-F5344CB8AC3E}">
        <p14:creationId xmlns:p14="http://schemas.microsoft.com/office/powerpoint/2010/main" val="193104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48</a:t>
            </a:fld>
            <a:endParaRPr lang="zh-TW" altLang="en-US"/>
          </a:p>
        </p:txBody>
      </p:sp>
    </p:spTree>
    <p:extLst>
      <p:ext uri="{BB962C8B-B14F-4D97-AF65-F5344CB8AC3E}">
        <p14:creationId xmlns:p14="http://schemas.microsoft.com/office/powerpoint/2010/main" val="1546971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49</a:t>
            </a:fld>
            <a:endParaRPr lang="zh-TW" altLang="en-US"/>
          </a:p>
        </p:txBody>
      </p:sp>
    </p:spTree>
    <p:extLst>
      <p:ext uri="{BB962C8B-B14F-4D97-AF65-F5344CB8AC3E}">
        <p14:creationId xmlns:p14="http://schemas.microsoft.com/office/powerpoint/2010/main" val="905949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rgbClr val="FF0000"/>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50</a:t>
            </a:fld>
            <a:endParaRPr lang="zh-TW" altLang="en-US"/>
          </a:p>
        </p:txBody>
      </p:sp>
    </p:spTree>
    <p:extLst>
      <p:ext uri="{BB962C8B-B14F-4D97-AF65-F5344CB8AC3E}">
        <p14:creationId xmlns:p14="http://schemas.microsoft.com/office/powerpoint/2010/main" val="2073409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漢密爾頓中學教師主導觀察日程表</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t>
            </a:r>
            <a:r>
              <a:rPr lang="zh-TW" altLang="zh-TW" dirty="0" smtClean="0"/>
              <a:t>節錄自</a:t>
            </a:r>
            <a:r>
              <a:rPr lang="en-US" altLang="zh-TW" dirty="0" smtClean="0"/>
              <a:t> Kaufman, &amp; Grimm, 2013)</a:t>
            </a:r>
          </a:p>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56</a:t>
            </a:fld>
            <a:endParaRPr lang="zh-TW" altLang="en-US"/>
          </a:p>
        </p:txBody>
      </p:sp>
    </p:spTree>
    <p:extLst>
      <p:ext uri="{BB962C8B-B14F-4D97-AF65-F5344CB8AC3E}">
        <p14:creationId xmlns:p14="http://schemas.microsoft.com/office/powerpoint/2010/main" val="1706783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68</a:t>
            </a:fld>
            <a:endParaRPr lang="zh-TW" altLang="en-US"/>
          </a:p>
        </p:txBody>
      </p:sp>
    </p:spTree>
    <p:extLst>
      <p:ext uri="{BB962C8B-B14F-4D97-AF65-F5344CB8AC3E}">
        <p14:creationId xmlns:p14="http://schemas.microsoft.com/office/powerpoint/2010/main" val="2968173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69</a:t>
            </a:fld>
            <a:endParaRPr lang="zh-TW" altLang="en-US"/>
          </a:p>
        </p:txBody>
      </p:sp>
    </p:spTree>
    <p:extLst>
      <p:ext uri="{BB962C8B-B14F-4D97-AF65-F5344CB8AC3E}">
        <p14:creationId xmlns:p14="http://schemas.microsoft.com/office/powerpoint/2010/main" val="141960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smtClean="0">
                <a:solidFill>
                  <a:schemeClr val="tx1"/>
                </a:solidFill>
                <a:effectLst/>
                <a:latin typeface="+mn-lt"/>
                <a:ea typeface="+mn-ea"/>
                <a:cs typeface="+mn-cs"/>
              </a:rPr>
              <a:t>合計</a:t>
            </a:r>
            <a:r>
              <a:rPr lang="en-US" altLang="zh-TW" sz="1200" kern="1200" smtClean="0">
                <a:solidFill>
                  <a:schemeClr val="tx1"/>
                </a:solidFill>
                <a:effectLst/>
                <a:latin typeface="+mn-lt"/>
                <a:ea typeface="+mn-ea"/>
                <a:cs typeface="+mn-cs"/>
              </a:rPr>
              <a:t>10</a:t>
            </a:r>
            <a:r>
              <a:rPr lang="zh-TW" altLang="zh-TW" sz="1200" kern="1200" smtClean="0">
                <a:solidFill>
                  <a:schemeClr val="tx1"/>
                </a:solidFill>
                <a:effectLst/>
                <a:latin typeface="+mn-lt"/>
                <a:ea typeface="+mn-ea"/>
                <a:cs typeface="+mn-cs"/>
              </a:rPr>
              <a:t>項指標。</a:t>
            </a:r>
            <a:r>
              <a:rPr lang="en-US" altLang="zh-TW" sz="1200" kern="1200" smtClean="0">
                <a:solidFill>
                  <a:schemeClr val="tx1"/>
                </a:solidFill>
                <a:effectLst/>
                <a:latin typeface="+mn-lt"/>
                <a:ea typeface="+mn-ea"/>
                <a:cs typeface="+mn-cs"/>
              </a:rPr>
              <a:t>10</a:t>
            </a:r>
            <a:r>
              <a:rPr lang="zh-TW" altLang="zh-TW" sz="1200" kern="1200" smtClean="0">
                <a:solidFill>
                  <a:schemeClr val="tx1"/>
                </a:solidFill>
                <a:effectLst/>
                <a:latin typeface="+mn-lt"/>
                <a:ea typeface="+mn-ea"/>
                <a:cs typeface="+mn-cs"/>
              </a:rPr>
              <a:t>項指標之下，每項指標再分別包含</a:t>
            </a:r>
            <a:r>
              <a:rPr lang="en-US" altLang="zh-TW" sz="1200" kern="1200" smtClean="0">
                <a:solidFill>
                  <a:schemeClr val="tx1"/>
                </a:solidFill>
                <a:effectLst/>
                <a:latin typeface="+mn-lt"/>
                <a:ea typeface="+mn-ea"/>
                <a:cs typeface="+mn-cs"/>
              </a:rPr>
              <a:t>2</a:t>
            </a:r>
            <a:r>
              <a:rPr lang="zh-TW" altLang="zh-TW" sz="1200" kern="1200" smtClean="0">
                <a:solidFill>
                  <a:schemeClr val="tx1"/>
                </a:solidFill>
                <a:effectLst/>
                <a:latin typeface="+mn-lt"/>
                <a:ea typeface="+mn-ea"/>
                <a:cs typeface="+mn-cs"/>
              </a:rPr>
              <a:t>至</a:t>
            </a:r>
            <a:r>
              <a:rPr lang="en-US" altLang="zh-TW" sz="1200" kern="1200" smtClean="0">
                <a:solidFill>
                  <a:schemeClr val="tx1"/>
                </a:solidFill>
                <a:effectLst/>
                <a:latin typeface="+mn-lt"/>
                <a:ea typeface="+mn-ea"/>
                <a:cs typeface="+mn-cs"/>
              </a:rPr>
              <a:t>4</a:t>
            </a:r>
            <a:r>
              <a:rPr lang="zh-TW" altLang="zh-TW" sz="1200" kern="1200" smtClean="0">
                <a:solidFill>
                  <a:schemeClr val="tx1"/>
                </a:solidFill>
                <a:effectLst/>
                <a:latin typeface="+mn-lt"/>
                <a:ea typeface="+mn-ea"/>
                <a:cs typeface="+mn-cs"/>
              </a:rPr>
              <a:t>個檢核重點，共計</a:t>
            </a:r>
            <a:r>
              <a:rPr lang="en-US" altLang="zh-TW" sz="1200" kern="1200" smtClean="0">
                <a:solidFill>
                  <a:schemeClr val="tx1"/>
                </a:solidFill>
                <a:effectLst/>
                <a:latin typeface="+mn-lt"/>
                <a:ea typeface="+mn-ea"/>
                <a:cs typeface="+mn-cs"/>
              </a:rPr>
              <a:t>28</a:t>
            </a:r>
            <a:r>
              <a:rPr lang="zh-TW" altLang="zh-TW" sz="1200" kern="1200" smtClean="0">
                <a:solidFill>
                  <a:schemeClr val="tx1"/>
                </a:solidFill>
                <a:effectLst/>
                <a:latin typeface="+mn-lt"/>
                <a:ea typeface="+mn-ea"/>
                <a:cs typeface="+mn-cs"/>
              </a:rPr>
              <a:t>個檢核重點。</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9</a:t>
            </a:fld>
            <a:endParaRPr lang="zh-TW" altLang="en-US"/>
          </a:p>
        </p:txBody>
      </p:sp>
    </p:spTree>
    <p:extLst>
      <p:ext uri="{BB962C8B-B14F-4D97-AF65-F5344CB8AC3E}">
        <p14:creationId xmlns:p14="http://schemas.microsoft.com/office/powerpoint/2010/main" val="8424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10</a:t>
            </a:fld>
            <a:endParaRPr lang="zh-TW" altLang="en-US"/>
          </a:p>
        </p:txBody>
      </p:sp>
    </p:spTree>
    <p:extLst>
      <p:ext uri="{BB962C8B-B14F-4D97-AF65-F5344CB8AC3E}">
        <p14:creationId xmlns:p14="http://schemas.microsoft.com/office/powerpoint/2010/main" val="34336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11</a:t>
            </a:fld>
            <a:endParaRPr lang="zh-TW" altLang="en-US"/>
          </a:p>
        </p:txBody>
      </p:sp>
    </p:spTree>
    <p:extLst>
      <p:ext uri="{BB962C8B-B14F-4D97-AF65-F5344CB8AC3E}">
        <p14:creationId xmlns:p14="http://schemas.microsoft.com/office/powerpoint/2010/main" val="202329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spc="100" dirty="0" smtClean="0"/>
              <a:t>–</a:t>
            </a:r>
            <a:r>
              <a:rPr lang="en-US" altLang="zh-TW" sz="1200" dirty="0" smtClean="0"/>
              <a:t>Shulman(1987)</a:t>
            </a:r>
            <a:r>
              <a:rPr lang="zh-TW" altLang="en-US" sz="1200" dirty="0" smtClean="0"/>
              <a:t>的七種教師知識</a:t>
            </a:r>
            <a:endParaRPr lang="en-US" altLang="zh-TW" sz="1200" spc="100" dirty="0" smtClean="0"/>
          </a:p>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12</a:t>
            </a:fld>
            <a:endParaRPr lang="zh-TW" altLang="en-US"/>
          </a:p>
        </p:txBody>
      </p:sp>
    </p:spTree>
    <p:extLst>
      <p:ext uri="{BB962C8B-B14F-4D97-AF65-F5344CB8AC3E}">
        <p14:creationId xmlns:p14="http://schemas.microsoft.com/office/powerpoint/2010/main" val="42237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13</a:t>
            </a:fld>
            <a:endParaRPr lang="zh-TW" altLang="en-US"/>
          </a:p>
        </p:txBody>
      </p:sp>
    </p:spTree>
    <p:extLst>
      <p:ext uri="{BB962C8B-B14F-4D97-AF65-F5344CB8AC3E}">
        <p14:creationId xmlns:p14="http://schemas.microsoft.com/office/powerpoint/2010/main" val="290049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F1417A-7071-41C3-964C-9CF788FED4B2}" type="slidenum">
              <a:rPr lang="zh-TW" altLang="en-US" smtClean="0"/>
              <a:pPr/>
              <a:t>14</a:t>
            </a:fld>
            <a:endParaRPr lang="zh-TW" altLang="en-US"/>
          </a:p>
        </p:txBody>
      </p:sp>
    </p:spTree>
    <p:extLst>
      <p:ext uri="{BB962C8B-B14F-4D97-AF65-F5344CB8AC3E}">
        <p14:creationId xmlns:p14="http://schemas.microsoft.com/office/powerpoint/2010/main" val="181085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lgn="l">
              <a:defRPr/>
            </a:lvl1pPr>
          </a:lstStyle>
          <a:p>
            <a:fld id="{43BE1564-840B-4B7F-B60E-AE3FE06F43D3}" type="datetime1">
              <a:rPr lang="zh-TW" altLang="en-US" smtClean="0"/>
              <a:pPr/>
              <a:t>2019/6/18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408527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410A36D-7F78-4E18-85A2-6781AAD718AD}" type="datetime1">
              <a:rPr lang="zh-TW" altLang="en-US" smtClean="0"/>
              <a:pPr/>
              <a:t>2019/6/18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353462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E07429-9BFD-4350-BA83-D913C4AC062C}" type="datetime1">
              <a:rPr lang="zh-TW" altLang="en-US" smtClean="0"/>
              <a:pPr/>
              <a:t>2019/6/18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B67E14-F284-4125-9F1B-60564082CD3B}" type="slidenum">
              <a:rPr lang="zh-TW" altLang="en-US" smtClean="0"/>
              <a:pPr/>
              <a:t>‹#›</a:t>
            </a:fld>
            <a:endParaRPr lang="zh-TW" altLang="en-US"/>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13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37946" y="85457"/>
            <a:ext cx="7290054" cy="922604"/>
          </a:xfrm>
        </p:spPr>
        <p:txBody>
          <a:bodyPr>
            <a:normAutofit/>
          </a:bodyPr>
          <a:lstStyle>
            <a:lvl1pPr>
              <a:defRPr sz="4000">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7946" y="1085316"/>
            <a:ext cx="7290054" cy="5264209"/>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FEA0B93-617C-4517-9400-91B3AD68F732}" type="datetime1">
              <a:rPr lang="zh-TW" altLang="en-US" smtClean="0"/>
              <a:pPr/>
              <a:t>2019/6/18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12723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791599A-C6ED-42BB-9659-6BA7F2AB920C}" type="datetime1">
              <a:rPr lang="zh-TW" altLang="en-US" smtClean="0"/>
              <a:pPr/>
              <a:t>2019/6/18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8B67E14-F284-4125-9F1B-60564082CD3B}" type="slidenum">
              <a:rPr lang="zh-TW" altLang="en-US" smtClean="0"/>
              <a:pPr/>
              <a:t>‹#›</a:t>
            </a:fld>
            <a:endParaRPr lang="zh-TW" altLang="en-US"/>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74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AE778B6-106D-4FEB-9B00-7F2FD767300A}" type="datetime1">
              <a:rPr lang="zh-TW" altLang="en-US" smtClean="0"/>
              <a:pPr/>
              <a:t>2019/6/18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264474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768096" y="2967788"/>
            <a:ext cx="3566160" cy="334157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TW" altLang="en-US" smtClean="0"/>
              <a:t>編輯母片文字樣式</a:t>
            </a:r>
          </a:p>
        </p:txBody>
      </p:sp>
      <p:sp>
        <p:nvSpPr>
          <p:cNvPr id="6" name="Content Placeholder 5"/>
          <p:cNvSpPr>
            <a:spLocks noGrp="1"/>
          </p:cNvSpPr>
          <p:nvPr>
            <p:ph sz="quarter" idx="4"/>
          </p:nvPr>
        </p:nvSpPr>
        <p:spPr>
          <a:xfrm>
            <a:off x="4491990" y="2967788"/>
            <a:ext cx="3566160" cy="334157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A0E25F7-79D9-4C87-9DF1-AF561F82CAEB}" type="datetime1">
              <a:rPr lang="zh-TW" altLang="en-US" smtClean="0"/>
              <a:pPr/>
              <a:t>2019/6/18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202012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B628AD7-4DDF-465E-9464-ACD5125EA403}" type="datetime1">
              <a:rPr lang="zh-TW" altLang="en-US" smtClean="0"/>
              <a:pPr/>
              <a:t>2019/6/18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18248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7671F-DBC8-488E-A393-D02CC83663F2}" type="datetime1">
              <a:rPr lang="zh-TW" altLang="en-US" smtClean="0"/>
              <a:pPr/>
              <a:t>2019/6/18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427456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6E14A02-039D-4C73-A34D-A48CD6322302}" type="datetime1">
              <a:rPr lang="zh-TW" altLang="en-US" smtClean="0"/>
              <a:pPr/>
              <a:t>2019/6/18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B67E14-F284-4125-9F1B-60564082CD3B}" type="slidenum">
              <a:rPr lang="zh-TW" altLang="en-US" smtClean="0"/>
              <a:pPr/>
              <a:t>‹#›</a:t>
            </a:fld>
            <a:endParaRPr lang="zh-TW" altLang="en-US"/>
          </a:p>
        </p:txBody>
      </p:sp>
    </p:spTree>
    <p:extLst>
      <p:ext uri="{BB962C8B-B14F-4D97-AF65-F5344CB8AC3E}">
        <p14:creationId xmlns:p14="http://schemas.microsoft.com/office/powerpoint/2010/main" val="32125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47EDC05-D923-47AD-B99B-4912AEA3BBC3}" type="datetime1">
              <a:rPr lang="zh-TW" altLang="en-US" smtClean="0"/>
              <a:pPr/>
              <a:t>2019/6/18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8B67E14-F284-4125-9F1B-60564082CD3B}" type="slidenum">
              <a:rPr lang="zh-TW" altLang="en-US" smtClean="0"/>
              <a:pPr/>
              <a:t>‹#›</a:t>
            </a:fld>
            <a:endParaRPr lang="zh-TW" altLang="en-US"/>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0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245552"/>
            <a:ext cx="7290054" cy="87987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8096" y="1331432"/>
            <a:ext cx="7290054" cy="4992456"/>
          </a:xfrm>
          <a:prstGeom prst="rect">
            <a:avLst/>
          </a:prstGeom>
        </p:spPr>
        <p:txBody>
          <a:bodyPr vert="horz" lIns="45720" tIns="45720" rIns="4572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6/18/2019</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200" b="1">
                <a:solidFill>
                  <a:schemeClr val="tx1">
                    <a:lumMod val="95000"/>
                    <a:lumOff val="5000"/>
                  </a:schemeClr>
                </a:solidFill>
                <a:latin typeface="標楷體" panose="03000509000000000000" pitchFamily="65" charset="-120"/>
                <a:ea typeface="標楷體" panose="03000509000000000000" pitchFamily="65" charset="-120"/>
              </a:defRPr>
            </a:lvl1pPr>
          </a:lstStyle>
          <a:p>
            <a:fld id="{A8B67E14-F284-4125-9F1B-60564082CD3B}" type="slidenum">
              <a:rPr lang="zh-TW" altLang="en-US" smtClean="0"/>
              <a:pPr/>
              <a:t>‹#›</a:t>
            </a:fld>
            <a:endParaRPr lang="zh-TW" altLang="en-US"/>
          </a:p>
        </p:txBody>
      </p:sp>
      <p:cxnSp>
        <p:nvCxnSpPr>
          <p:cNvPr id="7" name="Straight Connector 6"/>
          <p:cNvCxnSpPr/>
          <p:nvPr/>
        </p:nvCxnSpPr>
        <p:spPr>
          <a:xfrm flipV="1">
            <a:off x="588592" y="7429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271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80000"/>
        </a:lnSpc>
        <a:spcBef>
          <a:spcPct val="0"/>
        </a:spcBef>
        <a:buNone/>
        <a:defRPr sz="4000" b="1" kern="1200" cap="all" spc="100" baseline="0">
          <a:solidFill>
            <a:schemeClr val="tx1">
              <a:lumMod val="95000"/>
              <a:lumOff val="5000"/>
            </a:schemeClr>
          </a:solidFill>
          <a:latin typeface="標楷體" panose="03000509000000000000" pitchFamily="65" charset="-120"/>
          <a:ea typeface="標楷體" panose="03000509000000000000" pitchFamily="65" charset="-120"/>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標楷體" panose="03000509000000000000" pitchFamily="65" charset="-120"/>
          <a:ea typeface="標楷體" panose="03000509000000000000" pitchFamily="65" charset="-120"/>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標楷體" panose="03000509000000000000" pitchFamily="65" charset="-120"/>
          <a:ea typeface="標楷體" panose="03000509000000000000" pitchFamily="65" charset="-120"/>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標楷體" panose="03000509000000000000" pitchFamily="65" charset="-120"/>
          <a:ea typeface="標楷體" panose="03000509000000000000" pitchFamily="65" charset="-120"/>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標楷體" panose="03000509000000000000" pitchFamily="65" charset="-120"/>
          <a:ea typeface="標楷體" panose="03000509000000000000" pitchFamily="65" charset="-120"/>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標楷體" panose="03000509000000000000" pitchFamily="65" charset="-120"/>
          <a:ea typeface="標楷體" panose="03000509000000000000" pitchFamily="65" charset="-120"/>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75920" y="915820"/>
            <a:ext cx="8361679" cy="2985620"/>
          </a:xfrm>
        </p:spPr>
        <p:txBody>
          <a:bodyPr>
            <a:normAutofit fontScale="90000"/>
          </a:bodyPr>
          <a:lstStyle/>
          <a:p>
            <a:pPr algn="ctr"/>
            <a:r>
              <a:rPr lang="zh-TW" altLang="en-US" b="1" dirty="0" smtClean="0">
                <a:latin typeface="標楷體" panose="03000509000000000000" pitchFamily="65" charset="-120"/>
                <a:ea typeface="標楷體" panose="03000509000000000000" pitchFamily="65" charset="-120"/>
              </a:rPr>
              <a:t>公開授課與專業回饋</a:t>
            </a:r>
            <a:r>
              <a:rPr lang="en-US" altLang="zh-TW" b="1" dirty="0" smtClean="0">
                <a:latin typeface="標楷體" panose="03000509000000000000" pitchFamily="65" charset="-120"/>
                <a:ea typeface="標楷體" panose="03000509000000000000" pitchFamily="65" charset="-120"/>
              </a:rPr>
              <a:t/>
            </a:r>
            <a:br>
              <a:rPr lang="en-US" altLang="zh-TW" b="1" dirty="0" smtClean="0">
                <a:latin typeface="標楷體" panose="03000509000000000000" pitchFamily="65" charset="-120"/>
                <a:ea typeface="標楷體" panose="03000509000000000000" pitchFamily="65" charset="-120"/>
              </a:rPr>
            </a:br>
            <a:r>
              <a:rPr lang="en-US" altLang="zh-TW" b="1" spc="-150" dirty="0" smtClean="0">
                <a:latin typeface="標楷體" panose="03000509000000000000" pitchFamily="65" charset="-120"/>
                <a:ea typeface="標楷體" panose="03000509000000000000" pitchFamily="65" charset="-120"/>
              </a:rPr>
              <a:t>-</a:t>
            </a:r>
            <a:r>
              <a:rPr lang="zh-TW" altLang="en-US" b="1" spc="-150" dirty="0" smtClean="0">
                <a:latin typeface="標楷體" panose="03000509000000000000" pitchFamily="65" charset="-120"/>
                <a:ea typeface="標楷體" panose="03000509000000000000" pitchFamily="65" charset="-120"/>
              </a:rPr>
              <a:t> </a:t>
            </a:r>
            <a:r>
              <a:rPr lang="zh-TW" altLang="zh-TW" b="1" spc="-150" dirty="0" smtClean="0">
                <a:latin typeface="標楷體" panose="03000509000000000000" pitchFamily="65" charset="-120"/>
                <a:ea typeface="標楷體" panose="03000509000000000000" pitchFamily="65" charset="-120"/>
              </a:rPr>
              <a:t>授課</a:t>
            </a:r>
            <a:r>
              <a:rPr lang="zh-TW" altLang="zh-TW" b="1" spc="-150" dirty="0">
                <a:latin typeface="標楷體" panose="03000509000000000000" pitchFamily="65" charset="-120"/>
                <a:ea typeface="標楷體" panose="03000509000000000000" pitchFamily="65" charset="-120"/>
              </a:rPr>
              <a:t>教師主導</a:t>
            </a:r>
            <a:r>
              <a:rPr lang="zh-TW" altLang="zh-TW" b="1" spc="-150" dirty="0" smtClean="0">
                <a:latin typeface="標楷體" panose="03000509000000000000" pitchFamily="65" charset="-120"/>
                <a:ea typeface="標楷體" panose="03000509000000000000" pitchFamily="65" charset="-120"/>
              </a:rPr>
              <a:t>的</a:t>
            </a:r>
            <a:r>
              <a:rPr lang="zh-TW" altLang="en-US" b="1" spc="-150" dirty="0" smtClean="0">
                <a:latin typeface="標楷體" panose="03000509000000000000" pitchFamily="65" charset="-120"/>
                <a:ea typeface="標楷體" panose="03000509000000000000" pitchFamily="65" charset="-120"/>
              </a:rPr>
              <a:t>公開授課</a:t>
            </a:r>
            <a:r>
              <a:rPr lang="en-US" altLang="zh-TW" sz="4800" b="1" spc="-150" dirty="0" smtClean="0">
                <a:latin typeface="標楷體" panose="03000509000000000000" pitchFamily="65" charset="-120"/>
                <a:ea typeface="標楷體" panose="03000509000000000000" pitchFamily="65" charset="-120"/>
              </a:rPr>
              <a:t>(TDO)</a:t>
            </a:r>
            <a:br>
              <a:rPr lang="en-US" altLang="zh-TW" sz="4800" b="1" spc="-150" dirty="0" smtClean="0">
                <a:latin typeface="標楷體" panose="03000509000000000000" pitchFamily="65" charset="-120"/>
                <a:ea typeface="標楷體" panose="03000509000000000000" pitchFamily="65" charset="-120"/>
              </a:rPr>
            </a:br>
            <a:r>
              <a:rPr lang="en-US" altLang="zh-TW" sz="4800" b="1" spc="-150" dirty="0" smtClean="0">
                <a:latin typeface="標楷體" panose="03000509000000000000" pitchFamily="65" charset="-120"/>
                <a:ea typeface="標楷體" panose="03000509000000000000" pitchFamily="65" charset="-120"/>
              </a:rPr>
              <a:t/>
            </a:r>
            <a:br>
              <a:rPr lang="en-US" altLang="zh-TW" sz="4800" b="1" spc="-150" dirty="0" smtClean="0">
                <a:latin typeface="標楷體" panose="03000509000000000000" pitchFamily="65" charset="-120"/>
                <a:ea typeface="標楷體" panose="03000509000000000000" pitchFamily="65" charset="-120"/>
              </a:rPr>
            </a:br>
            <a:r>
              <a:rPr lang="zh-TW" altLang="en-US" sz="4800" b="1" spc="-150" dirty="0" smtClean="0">
                <a:solidFill>
                  <a:srgbClr val="0033CC"/>
                </a:solidFill>
                <a:latin typeface="標楷體" panose="03000509000000000000" pitchFamily="65" charset="-120"/>
                <a:ea typeface="標楷體" panose="03000509000000000000" pitchFamily="65" charset="-120"/>
              </a:rPr>
              <a:t>幸福的公開課</a:t>
            </a:r>
            <a:r>
              <a:rPr lang="en-US" altLang="zh-TW" sz="4800" b="1" spc="-150" dirty="0" smtClean="0">
                <a:latin typeface="標楷體" panose="03000509000000000000" pitchFamily="65" charset="-120"/>
                <a:ea typeface="標楷體" panose="03000509000000000000" pitchFamily="65" charset="-120"/>
              </a:rPr>
              <a:t/>
            </a:r>
            <a:br>
              <a:rPr lang="en-US" altLang="zh-TW" sz="4800" b="1" spc="-150" dirty="0" smtClean="0">
                <a:latin typeface="標楷體" panose="03000509000000000000" pitchFamily="65" charset="-120"/>
                <a:ea typeface="標楷體" panose="03000509000000000000" pitchFamily="65" charset="-120"/>
              </a:rPr>
            </a:br>
            <a:r>
              <a:rPr lang="zh-TW" altLang="en-US" dirty="0" smtClean="0">
                <a:solidFill>
                  <a:srgbClr val="0033CC"/>
                </a:solidFill>
              </a:rPr>
              <a:t>讓教師從教室裡面自己把門打開</a:t>
            </a:r>
            <a:br>
              <a:rPr lang="zh-TW" altLang="en-US" dirty="0" smtClean="0">
                <a:solidFill>
                  <a:srgbClr val="0033CC"/>
                </a:solidFill>
              </a:rPr>
            </a:br>
            <a:r>
              <a:rPr lang="en-US" altLang="zh-TW" sz="4800" b="1" spc="-150" dirty="0" smtClean="0">
                <a:latin typeface="標楷體" panose="03000509000000000000" pitchFamily="65" charset="-120"/>
                <a:ea typeface="標楷體" panose="03000509000000000000" pitchFamily="65" charset="-120"/>
              </a:rPr>
              <a:t/>
            </a:r>
            <a:br>
              <a:rPr lang="en-US" altLang="zh-TW" sz="4800" b="1" spc="-150" dirty="0" smtClean="0">
                <a:latin typeface="標楷體" panose="03000509000000000000" pitchFamily="65" charset="-120"/>
                <a:ea typeface="標楷體" panose="03000509000000000000" pitchFamily="65" charset="-120"/>
              </a:rPr>
            </a:br>
            <a:r>
              <a:rPr lang="zh-TW" altLang="en-US" dirty="0" smtClean="0"/>
              <a:t>（推</a:t>
            </a:r>
            <a:r>
              <a:rPr lang="zh-TW" altLang="en-US" dirty="0"/>
              <a:t>動</a:t>
            </a:r>
            <a:r>
              <a:rPr lang="zh-TW" altLang="en-US" dirty="0" smtClean="0"/>
              <a:t>版）</a:t>
            </a:r>
            <a:endParaRPr lang="zh-TW" altLang="en-US" b="1" dirty="0"/>
          </a:p>
        </p:txBody>
      </p:sp>
      <p:sp>
        <p:nvSpPr>
          <p:cNvPr id="3" name="副標題 2"/>
          <p:cNvSpPr>
            <a:spLocks noGrp="1"/>
          </p:cNvSpPr>
          <p:nvPr>
            <p:ph type="subTitle" idx="1"/>
          </p:nvPr>
        </p:nvSpPr>
        <p:spPr>
          <a:xfrm>
            <a:off x="542921" y="5008056"/>
            <a:ext cx="8081315" cy="1454681"/>
          </a:xfrm>
        </p:spPr>
        <p:txBody>
          <a:bodyPr>
            <a:normAutofit/>
          </a:bodyPr>
          <a:lstStyle/>
          <a:p>
            <a:r>
              <a:rPr lang="zh-TW" altLang="en-US" sz="2400" dirty="0" smtClean="0"/>
              <a:t>主辦：教育部師資培育與藝術教育司</a:t>
            </a:r>
            <a:endParaRPr lang="en-US" altLang="zh-TW" sz="2400" dirty="0" smtClean="0"/>
          </a:p>
          <a:p>
            <a:pPr lvl="0">
              <a:lnSpc>
                <a:spcPct val="90000"/>
              </a:lnSpc>
              <a:spcBef>
                <a:spcPts val="1000"/>
              </a:spcBef>
              <a:spcAft>
                <a:spcPts val="0"/>
              </a:spcAft>
              <a:buClrTx/>
              <a:buSzTx/>
            </a:pPr>
            <a:r>
              <a:rPr lang="zh-TW" altLang="en-US" sz="2400" dirty="0" smtClean="0"/>
              <a:t>承辦：國立臺灣師範大學</a:t>
            </a:r>
            <a:endParaRPr lang="en-US" altLang="zh-TW" sz="2400" dirty="0" smtClean="0"/>
          </a:p>
          <a:p>
            <a:pPr lvl="0">
              <a:lnSpc>
                <a:spcPct val="90000"/>
              </a:lnSpc>
              <a:spcBef>
                <a:spcPts val="1000"/>
              </a:spcBef>
              <a:spcAft>
                <a:spcPts val="0"/>
              </a:spcAft>
              <a:buClrTx/>
              <a:buSzTx/>
            </a:pPr>
            <a:r>
              <a:rPr lang="zh-TW" altLang="en-US" sz="2400" dirty="0" smtClean="0">
                <a:solidFill>
                  <a:prstClr val="black"/>
                </a:solidFill>
              </a:rPr>
              <a:t>      中小學</a:t>
            </a:r>
            <a:r>
              <a:rPr lang="zh-TW" altLang="en-US" sz="2400" dirty="0">
                <a:solidFill>
                  <a:prstClr val="black"/>
                </a:solidFill>
              </a:rPr>
              <a:t>教師專業</a:t>
            </a:r>
            <a:r>
              <a:rPr lang="zh-TW" altLang="en-US" sz="2400" dirty="0" smtClean="0">
                <a:solidFill>
                  <a:prstClr val="black"/>
                </a:solidFill>
              </a:rPr>
              <a:t>發展三</a:t>
            </a:r>
            <a:r>
              <a:rPr lang="zh-TW" altLang="en-US" sz="2400" dirty="0">
                <a:solidFill>
                  <a:prstClr val="black"/>
                </a:solidFill>
              </a:rPr>
              <a:t>類專業人才</a:t>
            </a:r>
            <a:r>
              <a:rPr lang="zh-TW" altLang="en-US" sz="2400" dirty="0" smtClean="0">
                <a:solidFill>
                  <a:prstClr val="black"/>
                </a:solidFill>
              </a:rPr>
              <a:t>培訓認證中心</a:t>
            </a:r>
            <a:endParaRPr lang="en-US" altLang="zh-TW" sz="2400" dirty="0">
              <a:solidFill>
                <a:prstClr val="black"/>
              </a:solidFill>
            </a:endParaRPr>
          </a:p>
        </p:txBody>
      </p:sp>
    </p:spTree>
    <p:extLst>
      <p:ext uri="{BB962C8B-B14F-4D97-AF65-F5344CB8AC3E}">
        <p14:creationId xmlns:p14="http://schemas.microsoft.com/office/powerpoint/2010/main" val="428518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878013"/>
            <a:ext cx="7451475" cy="5264209"/>
          </a:xfrm>
        </p:spPr>
        <p:txBody>
          <a:bodyPr/>
          <a:lstStyle/>
          <a:p>
            <a:pPr marL="990600" indent="-990600">
              <a:buNone/>
            </a:pPr>
            <a:r>
              <a:rPr lang="zh-TW" altLang="en-US" sz="3200" b="1" dirty="0" smtClean="0">
                <a:latin typeface="Times New Roman" panose="02020603050405020304" pitchFamily="18" charset="0"/>
                <a:cs typeface="Times New Roman" panose="02020603050405020304" pitchFamily="18" charset="0"/>
              </a:rPr>
              <a:t>（一）教師專業發展規準</a:t>
            </a:r>
            <a:endParaRPr lang="en-US" altLang="zh-TW" sz="2800" dirty="0" smtClean="0">
              <a:latin typeface="Times New Roman" panose="02020603050405020304" pitchFamily="18" charset="0"/>
              <a:cs typeface="Times New Roman" panose="02020603050405020304" pitchFamily="18" charset="0"/>
            </a:endParaRPr>
          </a:p>
          <a:p>
            <a:pPr marL="0" indent="0">
              <a:buClrTx/>
              <a:buNone/>
            </a:pPr>
            <a:endParaRPr lang="en-US" altLang="zh-TW" sz="2800" dirty="0">
              <a:latin typeface="Times New Roman" panose="02020603050405020304" pitchFamily="18" charset="0"/>
              <a:cs typeface="Times New Roman" panose="02020603050405020304" pitchFamily="18" charset="0"/>
            </a:endParaRPr>
          </a:p>
          <a:p>
            <a:pPr marL="990600" indent="-990600">
              <a:buNone/>
            </a:pPr>
            <a:endParaRPr lang="en-US" altLang="zh-TW" sz="2800"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a:xfrm>
            <a:off x="8289421" y="6583680"/>
            <a:ext cx="730250" cy="274320"/>
          </a:xfrm>
        </p:spPr>
        <p:txBody>
          <a:bodyPr/>
          <a:lstStyle/>
          <a:p>
            <a:fld id="{A8B67E14-F284-4125-9F1B-60564082CD3B}" type="slidenum">
              <a:rPr lang="zh-TW" altLang="en-US" smtClean="0"/>
              <a:pPr/>
              <a:t>9</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031008525"/>
              </p:ext>
            </p:extLst>
          </p:nvPr>
        </p:nvGraphicFramePr>
        <p:xfrm>
          <a:off x="321518" y="1402080"/>
          <a:ext cx="8484329" cy="5181600"/>
        </p:xfrm>
        <a:graphic>
          <a:graphicData uri="http://schemas.openxmlformats.org/drawingml/2006/table">
            <a:tbl>
              <a:tblPr firstRow="1" bandRow="1">
                <a:tableStyleId>{5C22544A-7EE6-4342-B048-85BDC9FD1C3A}</a:tableStyleId>
              </a:tblPr>
              <a:tblGrid>
                <a:gridCol w="3088588">
                  <a:extLst>
                    <a:ext uri="{9D8B030D-6E8A-4147-A177-3AD203B41FA5}">
                      <a16:colId xmlns:a16="http://schemas.microsoft.com/office/drawing/2014/main" val="1855564651"/>
                    </a:ext>
                  </a:extLst>
                </a:gridCol>
                <a:gridCol w="5395741">
                  <a:extLst>
                    <a:ext uri="{9D8B030D-6E8A-4147-A177-3AD203B41FA5}">
                      <a16:colId xmlns:a16="http://schemas.microsoft.com/office/drawing/2014/main" val="186759891"/>
                    </a:ext>
                  </a:extLst>
                </a:gridCol>
              </a:tblGrid>
              <a:tr h="273256">
                <a:tc gridSpan="2">
                  <a:txBody>
                    <a:bodyPr/>
                    <a:lstStyle/>
                    <a:p>
                      <a:pPr algn="ctr"/>
                      <a:r>
                        <a:rPr lang="en-US" altLang="zh-TW" sz="2800" dirty="0" smtClean="0">
                          <a:solidFill>
                            <a:schemeClr val="tx1"/>
                          </a:solidFill>
                          <a:latin typeface="標楷體" panose="03000509000000000000" pitchFamily="65" charset="-120"/>
                          <a:ea typeface="標楷體" panose="03000509000000000000" pitchFamily="65" charset="-120"/>
                        </a:rPr>
                        <a:t>2.</a:t>
                      </a:r>
                      <a:r>
                        <a:rPr lang="zh-TW" altLang="en-US" sz="2800" dirty="0" smtClean="0">
                          <a:solidFill>
                            <a:schemeClr val="tx1"/>
                          </a:solidFill>
                          <a:latin typeface="標楷體" panose="03000509000000000000" pitchFamily="65" charset="-120"/>
                          <a:ea typeface="標楷體" panose="03000509000000000000" pitchFamily="65" charset="-120"/>
                        </a:rPr>
                        <a:t> 教師專業發展規準</a:t>
                      </a:r>
                      <a:r>
                        <a:rPr lang="en-US" altLang="zh-TW" sz="2800" dirty="0" smtClean="0">
                          <a:solidFill>
                            <a:schemeClr val="tx1"/>
                          </a:solidFill>
                          <a:latin typeface="標楷體" panose="03000509000000000000" pitchFamily="65" charset="-120"/>
                          <a:ea typeface="標楷體" panose="03000509000000000000" pitchFamily="65" charset="-120"/>
                        </a:rPr>
                        <a:t>105</a:t>
                      </a:r>
                      <a:r>
                        <a:rPr lang="zh-TW" altLang="en-US" sz="2800" dirty="0" smtClean="0">
                          <a:solidFill>
                            <a:schemeClr val="tx1"/>
                          </a:solidFill>
                          <a:latin typeface="標楷體" panose="03000509000000000000" pitchFamily="65" charset="-120"/>
                          <a:ea typeface="標楷體" panose="03000509000000000000" pitchFamily="65" charset="-120"/>
                        </a:rPr>
                        <a:t>年版</a:t>
                      </a:r>
                      <a:endParaRPr lang="zh-TW" altLang="en-US" sz="2800" dirty="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89989799"/>
                  </a:ext>
                </a:extLst>
              </a:tr>
              <a:tr h="370840">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層面</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指標</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extLst>
                  <a:ext uri="{0D108BD9-81ED-4DB2-BD59-A6C34878D82A}">
                    <a16:rowId xmlns:a16="http://schemas.microsoft.com/office/drawing/2014/main" val="3691280980"/>
                  </a:ext>
                </a:extLst>
              </a:tr>
              <a:tr h="0">
                <a:tc rowSpan="4">
                  <a:txBody>
                    <a:bodyPr/>
                    <a:lstStyle/>
                    <a:p>
                      <a:r>
                        <a:rPr lang="en-US" altLang="zh-TW" sz="2400" b="1" dirty="0" smtClean="0">
                          <a:solidFill>
                            <a:schemeClr val="tx1"/>
                          </a:solidFill>
                          <a:latin typeface="標楷體" panose="03000509000000000000" pitchFamily="65" charset="-120"/>
                          <a:ea typeface="標楷體" panose="03000509000000000000" pitchFamily="65" charset="-120"/>
                        </a:rPr>
                        <a:t>A.</a:t>
                      </a:r>
                      <a:r>
                        <a:rPr lang="zh-TW" altLang="en-US" sz="2400" b="1" dirty="0" smtClean="0">
                          <a:solidFill>
                            <a:schemeClr val="tx1"/>
                          </a:solidFill>
                          <a:latin typeface="標楷體" panose="03000509000000000000" pitchFamily="65" charset="-120"/>
                          <a:ea typeface="標楷體" panose="03000509000000000000" pitchFamily="65" charset="-120"/>
                        </a:rPr>
                        <a:t> 課程設計與教學</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marL="447675" indent="-447675"/>
                      <a:r>
                        <a:rPr lang="en-US" altLang="zh-TW" sz="1800" dirty="0" smtClean="0">
                          <a:solidFill>
                            <a:schemeClr val="tx1"/>
                          </a:solidFill>
                          <a:latin typeface="標楷體" panose="03000509000000000000" pitchFamily="65" charset="-120"/>
                          <a:ea typeface="標楷體" panose="03000509000000000000" pitchFamily="65" charset="-120"/>
                        </a:rPr>
                        <a:t>A-1.</a:t>
                      </a:r>
                      <a:r>
                        <a:rPr lang="zh-TW" altLang="en-US" sz="1800" dirty="0" smtClean="0">
                          <a:solidFill>
                            <a:schemeClr val="tx1"/>
                          </a:solidFill>
                          <a:latin typeface="標楷體" panose="03000509000000000000" pitchFamily="65" charset="-120"/>
                          <a:ea typeface="標楷體" panose="03000509000000000000" pitchFamily="65" charset="-120"/>
                        </a:rPr>
                        <a:t>參照課程綱要與學生特質明訂教學目標，進行</a:t>
                      </a:r>
                      <a:r>
                        <a:rPr lang="zh-TW" altLang="en-US" sz="1800" dirty="0" smtClean="0">
                          <a:solidFill>
                            <a:srgbClr val="FF0000"/>
                          </a:solidFill>
                          <a:latin typeface="標楷體" panose="03000509000000000000" pitchFamily="65" charset="-120"/>
                          <a:ea typeface="標楷體" panose="03000509000000000000" pitchFamily="65" charset="-120"/>
                        </a:rPr>
                        <a:t>課程與教學設計</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2331114"/>
                  </a:ext>
                </a:extLst>
              </a:tr>
              <a:tr h="27305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A-2.</a:t>
                      </a:r>
                      <a:r>
                        <a:rPr lang="zh-TW" altLang="en-US" sz="1800" dirty="0" smtClean="0">
                          <a:solidFill>
                            <a:srgbClr val="FF0000"/>
                          </a:solidFill>
                          <a:latin typeface="標楷體" panose="03000509000000000000" pitchFamily="65" charset="-120"/>
                          <a:ea typeface="標楷體" panose="03000509000000000000" pitchFamily="65" charset="-120"/>
                        </a:rPr>
                        <a:t>掌握教材內容</a:t>
                      </a:r>
                      <a:r>
                        <a:rPr lang="zh-TW" altLang="en-US" sz="1800" dirty="0" smtClean="0">
                          <a:solidFill>
                            <a:schemeClr val="tx1"/>
                          </a:solidFill>
                          <a:latin typeface="標楷體" panose="03000509000000000000" pitchFamily="65" charset="-120"/>
                          <a:ea typeface="標楷體" panose="03000509000000000000" pitchFamily="65" charset="-120"/>
                        </a:rPr>
                        <a:t>，實施教學活動，促進學生學習</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3848667897"/>
                  </a:ext>
                </a:extLst>
              </a:tr>
              <a:tr h="18034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A-3.</a:t>
                      </a:r>
                      <a:r>
                        <a:rPr lang="zh-TW" altLang="en-US" sz="1800" dirty="0" smtClean="0">
                          <a:solidFill>
                            <a:schemeClr val="tx1"/>
                          </a:solidFill>
                          <a:latin typeface="標楷體" panose="03000509000000000000" pitchFamily="65" charset="-120"/>
                          <a:ea typeface="標楷體" panose="03000509000000000000" pitchFamily="65" charset="-120"/>
                        </a:rPr>
                        <a:t>運用</a:t>
                      </a:r>
                      <a:r>
                        <a:rPr lang="zh-TW" altLang="en-US" sz="1800" dirty="0" smtClean="0">
                          <a:solidFill>
                            <a:srgbClr val="FF0000"/>
                          </a:solidFill>
                          <a:latin typeface="標楷體" panose="03000509000000000000" pitchFamily="65" charset="-120"/>
                          <a:ea typeface="標楷體" panose="03000509000000000000" pitchFamily="65" charset="-120"/>
                        </a:rPr>
                        <a:t>適切教學策略與溝通技巧</a:t>
                      </a:r>
                      <a:r>
                        <a:rPr lang="zh-TW" altLang="en-US" sz="1800" dirty="0" smtClean="0">
                          <a:solidFill>
                            <a:schemeClr val="tx1"/>
                          </a:solidFill>
                          <a:latin typeface="標楷體" panose="03000509000000000000" pitchFamily="65" charset="-120"/>
                          <a:ea typeface="標楷體" panose="03000509000000000000" pitchFamily="65" charset="-120"/>
                        </a:rPr>
                        <a:t>，幫助學生學習</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4234464235"/>
                  </a:ext>
                </a:extLst>
              </a:tr>
              <a:tr h="0">
                <a:tc vMerge="1">
                  <a:txBody>
                    <a:bodyPr/>
                    <a:lstStyle/>
                    <a:p>
                      <a:endParaRPr lang="zh-TW" altLang="en-US"/>
                    </a:p>
                  </a:txBody>
                  <a:tcPr/>
                </a:tc>
                <a:tc>
                  <a:txBody>
                    <a:bodyPr/>
                    <a:lstStyle/>
                    <a:p>
                      <a:pPr marL="447675" indent="-447675"/>
                      <a:r>
                        <a:rPr lang="en-US" altLang="zh-TW" sz="1800" dirty="0" smtClean="0">
                          <a:solidFill>
                            <a:schemeClr val="tx1"/>
                          </a:solidFill>
                          <a:latin typeface="標楷體" panose="03000509000000000000" pitchFamily="65" charset="-120"/>
                          <a:ea typeface="標楷體" panose="03000509000000000000" pitchFamily="65" charset="-120"/>
                        </a:rPr>
                        <a:t>A-4.</a:t>
                      </a:r>
                      <a:r>
                        <a:rPr lang="zh-TW" altLang="en-US" sz="1800" dirty="0" smtClean="0">
                          <a:solidFill>
                            <a:schemeClr val="tx1"/>
                          </a:solidFill>
                          <a:latin typeface="標楷體" panose="03000509000000000000" pitchFamily="65" charset="-120"/>
                          <a:ea typeface="標楷體" panose="03000509000000000000" pitchFamily="65" charset="-120"/>
                        </a:rPr>
                        <a:t>運用</a:t>
                      </a:r>
                      <a:r>
                        <a:rPr lang="zh-TW" altLang="en-US" sz="1800" dirty="0" smtClean="0">
                          <a:solidFill>
                            <a:srgbClr val="FF0000"/>
                          </a:solidFill>
                          <a:latin typeface="標楷體" panose="03000509000000000000" pitchFamily="65" charset="-120"/>
                          <a:ea typeface="標楷體" panose="03000509000000000000" pitchFamily="65" charset="-120"/>
                        </a:rPr>
                        <a:t>多元評量方式</a:t>
                      </a:r>
                      <a:r>
                        <a:rPr lang="zh-TW" altLang="en-US" sz="1800" dirty="0" smtClean="0">
                          <a:solidFill>
                            <a:schemeClr val="tx1"/>
                          </a:solidFill>
                          <a:latin typeface="標楷體" panose="03000509000000000000" pitchFamily="65" charset="-120"/>
                          <a:ea typeface="標楷體" panose="03000509000000000000" pitchFamily="65" charset="-120"/>
                        </a:rPr>
                        <a:t>評估學生能力，提供學習回饋並調整教學</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2717164328"/>
                  </a:ext>
                </a:extLst>
              </a:tr>
              <a:tr h="0">
                <a:tc rowSpan="4">
                  <a:txBody>
                    <a:bodyPr/>
                    <a:lstStyle/>
                    <a:p>
                      <a:r>
                        <a:rPr lang="en-US" altLang="zh-TW" sz="2400" b="1" dirty="0" smtClean="0">
                          <a:solidFill>
                            <a:schemeClr val="tx1"/>
                          </a:solidFill>
                          <a:latin typeface="標楷體" panose="03000509000000000000" pitchFamily="65" charset="-120"/>
                          <a:ea typeface="標楷體" panose="03000509000000000000" pitchFamily="65" charset="-120"/>
                        </a:rPr>
                        <a:t>B.</a:t>
                      </a:r>
                      <a:r>
                        <a:rPr lang="zh-TW" altLang="en-US" sz="2400" b="1" dirty="0" smtClean="0">
                          <a:solidFill>
                            <a:schemeClr val="tx1"/>
                          </a:solidFill>
                          <a:latin typeface="標楷體" panose="03000509000000000000" pitchFamily="65" charset="-120"/>
                          <a:ea typeface="標楷體" panose="03000509000000000000" pitchFamily="65" charset="-120"/>
                        </a:rPr>
                        <a:t> 班級經營與輔導</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solidFill>
                      <a:srgbClr val="DFE8E8"/>
                    </a:solidFill>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B-1.</a:t>
                      </a:r>
                      <a:r>
                        <a:rPr lang="zh-TW" altLang="en-US" sz="1800" dirty="0" smtClean="0">
                          <a:solidFill>
                            <a:schemeClr val="tx1"/>
                          </a:solidFill>
                          <a:latin typeface="標楷體" panose="03000509000000000000" pitchFamily="65" charset="-120"/>
                          <a:ea typeface="標楷體" panose="03000509000000000000" pitchFamily="65" charset="-120"/>
                        </a:rPr>
                        <a:t>建立</a:t>
                      </a:r>
                      <a:r>
                        <a:rPr lang="zh-TW" altLang="en-US" sz="1800" dirty="0" smtClean="0">
                          <a:solidFill>
                            <a:srgbClr val="FF0000"/>
                          </a:solidFill>
                          <a:latin typeface="標楷體" panose="03000509000000000000" pitchFamily="65" charset="-120"/>
                          <a:ea typeface="標楷體" panose="03000509000000000000" pitchFamily="65" charset="-120"/>
                        </a:rPr>
                        <a:t>課堂規範</a:t>
                      </a:r>
                      <a:r>
                        <a:rPr lang="zh-TW" altLang="en-US" sz="1800" dirty="0" smtClean="0">
                          <a:solidFill>
                            <a:schemeClr val="tx1"/>
                          </a:solidFill>
                          <a:latin typeface="標楷體" panose="03000509000000000000" pitchFamily="65" charset="-120"/>
                          <a:ea typeface="標楷體" panose="03000509000000000000" pitchFamily="65" charset="-120"/>
                        </a:rPr>
                        <a:t>，並適切回應學生的行為表現</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1552383590"/>
                  </a:ext>
                </a:extLst>
              </a:tr>
              <a:tr h="27305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B-2.</a:t>
                      </a:r>
                      <a:r>
                        <a:rPr lang="zh-TW" altLang="en-US" sz="1800" dirty="0" smtClean="0">
                          <a:solidFill>
                            <a:schemeClr val="tx1"/>
                          </a:solidFill>
                          <a:latin typeface="標楷體" panose="03000509000000000000" pitchFamily="65" charset="-120"/>
                          <a:ea typeface="標楷體" panose="03000509000000000000" pitchFamily="65" charset="-120"/>
                        </a:rPr>
                        <a:t>安排</a:t>
                      </a:r>
                      <a:r>
                        <a:rPr lang="zh-TW" altLang="en-US" sz="1800" dirty="0" smtClean="0">
                          <a:solidFill>
                            <a:srgbClr val="FF0000"/>
                          </a:solidFill>
                          <a:latin typeface="標楷體" panose="03000509000000000000" pitchFamily="65" charset="-120"/>
                          <a:ea typeface="標楷體" panose="03000509000000000000" pitchFamily="65" charset="-120"/>
                        </a:rPr>
                        <a:t>學習情境</a:t>
                      </a:r>
                      <a:r>
                        <a:rPr lang="zh-TW" altLang="en-US" sz="1800" dirty="0" smtClean="0">
                          <a:solidFill>
                            <a:schemeClr val="tx1"/>
                          </a:solidFill>
                          <a:latin typeface="標楷體" panose="03000509000000000000" pitchFamily="65" charset="-120"/>
                          <a:ea typeface="標楷體" panose="03000509000000000000" pitchFamily="65" charset="-120"/>
                        </a:rPr>
                        <a:t>，促進師生互動</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2673493768"/>
                  </a:ext>
                </a:extLst>
              </a:tr>
              <a:tr h="18034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B-3.</a:t>
                      </a:r>
                      <a:r>
                        <a:rPr lang="zh-TW" altLang="en-US" sz="1800" dirty="0" smtClean="0">
                          <a:solidFill>
                            <a:schemeClr val="tx1"/>
                          </a:solidFill>
                          <a:latin typeface="標楷體" panose="03000509000000000000" pitchFamily="65" charset="-120"/>
                          <a:ea typeface="標楷體" panose="03000509000000000000" pitchFamily="65" charset="-120"/>
                        </a:rPr>
                        <a:t>了解學生個別差異，</a:t>
                      </a:r>
                      <a:r>
                        <a:rPr lang="zh-TW" altLang="en-US" sz="1800" dirty="0" smtClean="0">
                          <a:solidFill>
                            <a:srgbClr val="FF0000"/>
                          </a:solidFill>
                          <a:latin typeface="標楷體" panose="03000509000000000000" pitchFamily="65" charset="-120"/>
                          <a:ea typeface="標楷體" panose="03000509000000000000" pitchFamily="65" charset="-120"/>
                        </a:rPr>
                        <a:t>協助學生適性發展</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2549863548"/>
                  </a:ext>
                </a:extLst>
              </a:tr>
              <a:tr h="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B-4.</a:t>
                      </a:r>
                      <a:r>
                        <a:rPr lang="zh-TW" altLang="en-US" sz="1800" dirty="0" smtClean="0">
                          <a:solidFill>
                            <a:schemeClr val="tx1"/>
                          </a:solidFill>
                          <a:latin typeface="標楷體" panose="03000509000000000000" pitchFamily="65" charset="-120"/>
                          <a:ea typeface="標楷體" panose="03000509000000000000" pitchFamily="65" charset="-120"/>
                        </a:rPr>
                        <a:t>促進</a:t>
                      </a:r>
                      <a:r>
                        <a:rPr lang="zh-TW" altLang="en-US" sz="1800" dirty="0" smtClean="0">
                          <a:solidFill>
                            <a:srgbClr val="FF0000"/>
                          </a:solidFill>
                          <a:latin typeface="標楷體" panose="03000509000000000000" pitchFamily="65" charset="-120"/>
                          <a:ea typeface="標楷體" panose="03000509000000000000" pitchFamily="65" charset="-120"/>
                        </a:rPr>
                        <a:t>親師溝通與合作</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1178988746"/>
                  </a:ext>
                </a:extLst>
              </a:tr>
              <a:tr h="185420">
                <a:tc rowSpan="2">
                  <a:txBody>
                    <a:bodyPr/>
                    <a:lstStyle/>
                    <a:p>
                      <a:r>
                        <a:rPr lang="en-US" altLang="zh-TW" sz="2400" b="1" dirty="0" smtClean="0">
                          <a:solidFill>
                            <a:schemeClr val="tx1"/>
                          </a:solidFill>
                          <a:latin typeface="標楷體" panose="03000509000000000000" pitchFamily="65" charset="-120"/>
                          <a:ea typeface="標楷體" panose="03000509000000000000" pitchFamily="65" charset="-120"/>
                        </a:rPr>
                        <a:t>C.</a:t>
                      </a:r>
                      <a:r>
                        <a:rPr lang="zh-TW" altLang="en-US" sz="2400" b="1" dirty="0" smtClean="0">
                          <a:solidFill>
                            <a:schemeClr val="tx1"/>
                          </a:solidFill>
                          <a:latin typeface="標楷體" panose="03000509000000000000" pitchFamily="65" charset="-120"/>
                          <a:ea typeface="標楷體" panose="03000509000000000000" pitchFamily="65" charset="-120"/>
                        </a:rPr>
                        <a:t> 專業精進與責任</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C-1.</a:t>
                      </a:r>
                      <a:r>
                        <a:rPr lang="zh-TW" altLang="en-US" sz="1800" dirty="0" smtClean="0">
                          <a:solidFill>
                            <a:schemeClr val="tx1"/>
                          </a:solidFill>
                          <a:latin typeface="標楷體" panose="03000509000000000000" pitchFamily="65" charset="-120"/>
                          <a:ea typeface="標楷體" panose="03000509000000000000" pitchFamily="65" charset="-120"/>
                        </a:rPr>
                        <a:t>參與教育研究、致力</a:t>
                      </a:r>
                      <a:r>
                        <a:rPr lang="zh-TW" altLang="en-US" sz="1800" dirty="0" smtClean="0">
                          <a:solidFill>
                            <a:srgbClr val="FF0000"/>
                          </a:solidFill>
                          <a:latin typeface="標楷體" panose="03000509000000000000" pitchFamily="65" charset="-120"/>
                          <a:ea typeface="標楷體" panose="03000509000000000000" pitchFamily="65" charset="-120"/>
                        </a:rPr>
                        <a:t>專業成長</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1058695607"/>
                  </a:ext>
                </a:extLst>
              </a:tr>
              <a:tr h="185420">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C-2.</a:t>
                      </a:r>
                      <a:r>
                        <a:rPr lang="zh-TW" altLang="en-US" sz="1800" dirty="0" smtClean="0">
                          <a:solidFill>
                            <a:schemeClr val="tx1"/>
                          </a:solidFill>
                          <a:latin typeface="標楷體" panose="03000509000000000000" pitchFamily="65" charset="-120"/>
                          <a:ea typeface="標楷體" panose="03000509000000000000" pitchFamily="65" charset="-120"/>
                        </a:rPr>
                        <a:t>參與</a:t>
                      </a:r>
                      <a:r>
                        <a:rPr lang="zh-TW" altLang="en-US" sz="1800" dirty="0" smtClean="0">
                          <a:solidFill>
                            <a:srgbClr val="FF0000"/>
                          </a:solidFill>
                          <a:latin typeface="標楷體" panose="03000509000000000000" pitchFamily="65" charset="-120"/>
                          <a:ea typeface="標楷體" panose="03000509000000000000" pitchFamily="65" charset="-120"/>
                        </a:rPr>
                        <a:t>學校事務</a:t>
                      </a:r>
                      <a:r>
                        <a:rPr lang="zh-TW" altLang="en-US" sz="1800" dirty="0" smtClean="0">
                          <a:solidFill>
                            <a:schemeClr val="tx1"/>
                          </a:solidFill>
                          <a:latin typeface="標楷體" panose="03000509000000000000" pitchFamily="65" charset="-120"/>
                          <a:ea typeface="標楷體" panose="03000509000000000000" pitchFamily="65" charset="-120"/>
                        </a:rPr>
                        <a:t>，展現協作與影響力</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3632045327"/>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50860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878013"/>
            <a:ext cx="7451475" cy="5264209"/>
          </a:xfrm>
        </p:spPr>
        <p:txBody>
          <a:bodyPr/>
          <a:lstStyle/>
          <a:p>
            <a:pPr marL="0" indent="0">
              <a:buClrTx/>
              <a:buNone/>
            </a:pPr>
            <a:endParaRPr lang="en-US" altLang="zh-TW" sz="2800" dirty="0">
              <a:latin typeface="Times New Roman" panose="02020603050405020304" pitchFamily="18" charset="0"/>
              <a:cs typeface="Times New Roman" panose="02020603050405020304" pitchFamily="18" charset="0"/>
            </a:endParaRPr>
          </a:p>
          <a:p>
            <a:pPr marL="990600" indent="-990600">
              <a:buNone/>
            </a:pPr>
            <a:endParaRPr lang="en-US" altLang="zh-TW" sz="2800"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a:xfrm>
            <a:off x="8289421" y="6583680"/>
            <a:ext cx="730250" cy="274320"/>
          </a:xfrm>
        </p:spPr>
        <p:txBody>
          <a:bodyPr/>
          <a:lstStyle/>
          <a:p>
            <a:fld id="{A8B67E14-F284-4125-9F1B-60564082CD3B}" type="slidenum">
              <a:rPr lang="zh-TW" altLang="en-US" smtClean="0"/>
              <a:pPr/>
              <a:t>10</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461095169"/>
              </p:ext>
            </p:extLst>
          </p:nvPr>
        </p:nvGraphicFramePr>
        <p:xfrm>
          <a:off x="72365" y="797624"/>
          <a:ext cx="8982635" cy="5985969"/>
        </p:xfrm>
        <a:graphic>
          <a:graphicData uri="http://schemas.openxmlformats.org/drawingml/2006/table">
            <a:tbl>
              <a:tblPr firstRow="1" bandRow="1">
                <a:tableStyleId>{5C22544A-7EE6-4342-B048-85BDC9FD1C3A}</a:tableStyleId>
              </a:tblPr>
              <a:tblGrid>
                <a:gridCol w="6740811">
                  <a:extLst>
                    <a:ext uri="{9D8B030D-6E8A-4147-A177-3AD203B41FA5}">
                      <a16:colId xmlns:a16="http://schemas.microsoft.com/office/drawing/2014/main" val="1855564651"/>
                    </a:ext>
                  </a:extLst>
                </a:gridCol>
                <a:gridCol w="2241824">
                  <a:extLst>
                    <a:ext uri="{9D8B030D-6E8A-4147-A177-3AD203B41FA5}">
                      <a16:colId xmlns:a16="http://schemas.microsoft.com/office/drawing/2014/main" val="3559293980"/>
                    </a:ext>
                  </a:extLst>
                </a:gridCol>
              </a:tblGrid>
              <a:tr h="496137">
                <a:tc gridSpan="2">
                  <a:txBody>
                    <a:bodyPr/>
                    <a:lstStyle/>
                    <a:p>
                      <a:pPr algn="ctr"/>
                      <a:r>
                        <a:rPr lang="en-US" altLang="zh-TW" sz="2800" spc="0" dirty="0" smtClean="0">
                          <a:solidFill>
                            <a:schemeClr val="tx1"/>
                          </a:solidFill>
                          <a:latin typeface="標楷體" panose="03000509000000000000" pitchFamily="65" charset="-120"/>
                          <a:ea typeface="標楷體" panose="03000509000000000000" pitchFamily="65" charset="-120"/>
                        </a:rPr>
                        <a:t>3.</a:t>
                      </a:r>
                      <a:r>
                        <a:rPr lang="zh-TW" altLang="en-US" sz="2800" spc="0" dirty="0" smtClean="0">
                          <a:solidFill>
                            <a:schemeClr val="tx1"/>
                          </a:solidFill>
                          <a:latin typeface="標楷體" panose="03000509000000000000" pitchFamily="65" charset="-120"/>
                          <a:ea typeface="標楷體" panose="03000509000000000000" pitchFamily="65" charset="-120"/>
                        </a:rPr>
                        <a:t> 高效能教師的七個成功訣竅</a:t>
                      </a:r>
                      <a:endParaRPr lang="zh-TW" altLang="en-US" sz="2800" spc="0" dirty="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a:p>
                  </a:txBody>
                  <a:tcPr/>
                </a:tc>
                <a:extLst>
                  <a:ext uri="{0D108BD9-81ED-4DB2-BD59-A6C34878D82A}">
                    <a16:rowId xmlns:a16="http://schemas.microsoft.com/office/drawing/2014/main" val="389989799"/>
                  </a:ext>
                </a:extLst>
              </a:tr>
              <a:tr h="361297">
                <a:tc>
                  <a:txBody>
                    <a:bodyPr/>
                    <a:lstStyle/>
                    <a:p>
                      <a:pPr algn="ctr"/>
                      <a:r>
                        <a:rPr lang="zh-TW" altLang="en-US" sz="2400" b="1" spc="0" dirty="0" smtClean="0">
                          <a:solidFill>
                            <a:schemeClr val="tx1"/>
                          </a:solidFill>
                          <a:latin typeface="標楷體" panose="03000509000000000000" pitchFamily="65" charset="-120"/>
                          <a:ea typeface="標楷體" panose="03000509000000000000" pitchFamily="65" charset="-120"/>
                        </a:rPr>
                        <a:t>訣竅</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lnR w="12700" cap="flat" cmpd="sng" algn="ctr">
                      <a:solidFill>
                        <a:schemeClr val="bg1"/>
                      </a:solidFill>
                      <a:prstDash val="solid"/>
                      <a:round/>
                      <a:headEnd type="none" w="med" len="med"/>
                      <a:tailEnd type="none" w="med" len="med"/>
                    </a:lnR>
                    <a:solidFill>
                      <a:srgbClr val="9DBFBE"/>
                    </a:solidFill>
                  </a:tcPr>
                </a:tc>
                <a:tc>
                  <a:txBody>
                    <a:bodyPr/>
                    <a:lstStyle/>
                    <a:p>
                      <a:pPr algn="ctr"/>
                      <a:r>
                        <a:rPr lang="zh-TW" altLang="en-US" sz="2400" b="1" spc="0" dirty="0" smtClean="0">
                          <a:solidFill>
                            <a:schemeClr val="tx1"/>
                          </a:solidFill>
                          <a:latin typeface="標楷體" panose="03000509000000000000" pitchFamily="65" charset="-120"/>
                          <a:ea typeface="標楷體" panose="03000509000000000000" pitchFamily="65" charset="-120"/>
                        </a:rPr>
                        <a:t>內容</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solidFill>
                      <a:srgbClr val="9DBFBE"/>
                    </a:solidFill>
                  </a:tcPr>
                </a:tc>
                <a:extLst>
                  <a:ext uri="{0D108BD9-81ED-4DB2-BD59-A6C34878D82A}">
                    <a16:rowId xmlns:a16="http://schemas.microsoft.com/office/drawing/2014/main" val="3691280980"/>
                  </a:ext>
                </a:extLst>
              </a:tr>
              <a:tr h="362171">
                <a:tc rowSpan="2">
                  <a:txBody>
                    <a:bodyPr/>
                    <a:lstStyle/>
                    <a:p>
                      <a:pPr marL="0" indent="0" algn="l">
                        <a:lnSpc>
                          <a:spcPts val="2400"/>
                        </a:lnSpc>
                      </a:pPr>
                      <a:r>
                        <a:rPr lang="en-US" altLang="zh-TW" sz="2400" b="1" spc="0" dirty="0" smtClean="0">
                          <a:solidFill>
                            <a:schemeClr val="tx1"/>
                          </a:solidFill>
                          <a:latin typeface="標楷體" panose="03000509000000000000" pitchFamily="65" charset="-120"/>
                          <a:ea typeface="標楷體" panose="03000509000000000000" pitchFamily="65" charset="-120"/>
                        </a:rPr>
                        <a:t>1.</a:t>
                      </a:r>
                      <a:r>
                        <a:rPr lang="zh-TW" altLang="en-US" sz="2400" b="1" spc="0" dirty="0" smtClean="0">
                          <a:solidFill>
                            <a:schemeClr val="tx1"/>
                          </a:solidFill>
                          <a:latin typeface="標楷體" panose="03000509000000000000" pitchFamily="65" charset="-120"/>
                          <a:ea typeface="標楷體" panose="03000509000000000000" pitchFamily="65" charset="-120"/>
                        </a:rPr>
                        <a:t>發展能連貫並連結學生學習進展的課程</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1-1.</a:t>
                      </a:r>
                      <a:r>
                        <a:rPr lang="zh-TW" altLang="en-US" sz="1600" b="0" spc="0" dirty="0" smtClean="0">
                          <a:solidFill>
                            <a:schemeClr val="tx1"/>
                          </a:solidFill>
                          <a:latin typeface="標楷體" panose="03000509000000000000" pitchFamily="65" charset="-120"/>
                          <a:ea typeface="標楷體" panose="03000509000000000000" pitchFamily="65" charset="-120"/>
                        </a:rPr>
                        <a:t>學習進展</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0F4F4"/>
                    </a:solidFill>
                  </a:tcPr>
                </a:tc>
                <a:extLst>
                  <a:ext uri="{0D108BD9-81ED-4DB2-BD59-A6C34878D82A}">
                    <a16:rowId xmlns:a16="http://schemas.microsoft.com/office/drawing/2014/main" val="2331114"/>
                  </a:ext>
                </a:extLst>
              </a:tr>
              <a:tr h="362171">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1-2.</a:t>
                      </a:r>
                      <a:r>
                        <a:rPr lang="zh-TW" altLang="en-US" sz="1600" b="0" spc="0" dirty="0" smtClean="0">
                          <a:solidFill>
                            <a:schemeClr val="tx1"/>
                          </a:solidFill>
                          <a:latin typeface="標楷體" panose="03000509000000000000" pitchFamily="65" charset="-120"/>
                          <a:ea typeface="標楷體" panose="03000509000000000000" pitchFamily="65" charset="-120"/>
                        </a:rPr>
                        <a:t>學習連結</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0F4F4"/>
                    </a:solidFill>
                  </a:tcPr>
                </a:tc>
                <a:extLst>
                  <a:ext uri="{0D108BD9-81ED-4DB2-BD59-A6C34878D82A}">
                    <a16:rowId xmlns:a16="http://schemas.microsoft.com/office/drawing/2014/main" val="1491860976"/>
                  </a:ext>
                </a:extLst>
              </a:tr>
              <a:tr h="362171">
                <a:tc rowSpan="2">
                  <a:txBody>
                    <a:bodyPr/>
                    <a:lstStyle/>
                    <a:p>
                      <a:pPr algn="l">
                        <a:lnSpc>
                          <a:spcPts val="2400"/>
                        </a:lnSpc>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2.</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運用策略、資源與科技促進學習</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solidFill>
                      <a:srgbClr val="DFE8E8"/>
                    </a:solidFill>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2-1.</a:t>
                      </a:r>
                      <a:r>
                        <a:rPr lang="zh-TW" altLang="en-US" sz="1600" b="0" spc="0" dirty="0" smtClean="0">
                          <a:solidFill>
                            <a:schemeClr val="tx1"/>
                          </a:solidFill>
                          <a:latin typeface="標楷體" panose="03000509000000000000" pitchFamily="65" charset="-120"/>
                          <a:ea typeface="標楷體" panose="03000509000000000000" pitchFamily="65" charset="-120"/>
                        </a:rPr>
                        <a:t>學生中心策略</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FE8E8"/>
                    </a:solidFill>
                  </a:tcPr>
                </a:tc>
                <a:extLst>
                  <a:ext uri="{0D108BD9-81ED-4DB2-BD59-A6C34878D82A}">
                    <a16:rowId xmlns:a16="http://schemas.microsoft.com/office/drawing/2014/main" val="2073553848"/>
                  </a:ext>
                </a:extLst>
              </a:tr>
              <a:tr h="350214">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2-2.</a:t>
                      </a:r>
                      <a:r>
                        <a:rPr lang="zh-TW" altLang="en-US" sz="1600" b="0" spc="0" dirty="0" smtClean="0">
                          <a:solidFill>
                            <a:schemeClr val="tx1"/>
                          </a:solidFill>
                          <a:latin typeface="標楷體" panose="03000509000000000000" pitchFamily="65" charset="-120"/>
                          <a:ea typeface="標楷體" panose="03000509000000000000" pitchFamily="65" charset="-120"/>
                        </a:rPr>
                        <a:t>資源和科技</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FE8E8"/>
                    </a:solidFill>
                  </a:tcPr>
                </a:tc>
                <a:extLst>
                  <a:ext uri="{0D108BD9-81ED-4DB2-BD59-A6C34878D82A}">
                    <a16:rowId xmlns:a16="http://schemas.microsoft.com/office/drawing/2014/main" val="3044408909"/>
                  </a:ext>
                </a:extLst>
              </a:tr>
              <a:tr h="362171">
                <a:tc rowSpan="2">
                  <a:txBody>
                    <a:bodyPr/>
                    <a:lstStyle/>
                    <a:p>
                      <a:pPr marL="0" indent="0" algn="l">
                        <a:lnSpc>
                          <a:spcPts val="2400"/>
                        </a:lnSpc>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3.</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營造安全、尊重、組織良好的學習環境</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3-1.</a:t>
                      </a:r>
                      <a:r>
                        <a:rPr lang="zh-TW" altLang="en-US" sz="1600" b="0" spc="0" dirty="0" smtClean="0">
                          <a:solidFill>
                            <a:schemeClr val="tx1"/>
                          </a:solidFill>
                          <a:latin typeface="標楷體" panose="03000509000000000000" pitchFamily="65" charset="-120"/>
                          <a:ea typeface="標楷體" panose="03000509000000000000" pitchFamily="65" charset="-120"/>
                        </a:rPr>
                        <a:t>課堂流暢</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0F4F4"/>
                    </a:solidFill>
                  </a:tcPr>
                </a:tc>
                <a:extLst>
                  <a:ext uri="{0D108BD9-81ED-4DB2-BD59-A6C34878D82A}">
                    <a16:rowId xmlns:a16="http://schemas.microsoft.com/office/drawing/2014/main" val="835736493"/>
                  </a:ext>
                </a:extLst>
              </a:tr>
              <a:tr h="350214">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3-2.</a:t>
                      </a:r>
                      <a:r>
                        <a:rPr lang="zh-TW" altLang="en-US" sz="1600" b="0" spc="0" dirty="0" smtClean="0">
                          <a:solidFill>
                            <a:schemeClr val="tx1"/>
                          </a:solidFill>
                          <a:latin typeface="標楷體" panose="03000509000000000000" pitchFamily="65" charset="-120"/>
                          <a:ea typeface="標楷體" panose="03000509000000000000" pitchFamily="65" charset="-120"/>
                        </a:rPr>
                        <a:t>課堂互動</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0F4F4"/>
                    </a:solidFill>
                  </a:tcPr>
                </a:tc>
                <a:extLst>
                  <a:ext uri="{0D108BD9-81ED-4DB2-BD59-A6C34878D82A}">
                    <a16:rowId xmlns:a16="http://schemas.microsoft.com/office/drawing/2014/main" val="663053321"/>
                  </a:ext>
                </a:extLst>
              </a:tr>
              <a:tr h="362171">
                <a:tc rowSpan="2">
                  <a:txBody>
                    <a:bodyPr/>
                    <a:lstStyle/>
                    <a:p>
                      <a:pPr algn="l">
                        <a:lnSpc>
                          <a:spcPts val="2400"/>
                        </a:lnSpc>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4.</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安排具挑戰性且嚴謹的學習經驗</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solidFill>
                      <a:srgbClr val="DFE8E8"/>
                    </a:solidFill>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4-1.</a:t>
                      </a:r>
                      <a:r>
                        <a:rPr lang="zh-TW" altLang="en-US" sz="1600" b="0" spc="0" dirty="0" smtClean="0">
                          <a:solidFill>
                            <a:schemeClr val="tx1"/>
                          </a:solidFill>
                          <a:latin typeface="標楷體" panose="03000509000000000000" pitchFamily="65" charset="-120"/>
                          <a:ea typeface="標楷體" panose="03000509000000000000" pitchFamily="65" charset="-120"/>
                        </a:rPr>
                        <a:t>挑戰文化</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FE8E8"/>
                    </a:solidFill>
                  </a:tcPr>
                </a:tc>
                <a:extLst>
                  <a:ext uri="{0D108BD9-81ED-4DB2-BD59-A6C34878D82A}">
                    <a16:rowId xmlns:a16="http://schemas.microsoft.com/office/drawing/2014/main" val="592495577"/>
                  </a:ext>
                </a:extLst>
              </a:tr>
              <a:tr h="350214">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4-2.</a:t>
                      </a:r>
                      <a:r>
                        <a:rPr lang="zh-TW" altLang="en-US" sz="1600" b="0" spc="0" dirty="0" smtClean="0">
                          <a:solidFill>
                            <a:schemeClr val="tx1"/>
                          </a:solidFill>
                          <a:latin typeface="標楷體" panose="03000509000000000000" pitchFamily="65" charset="-120"/>
                          <a:ea typeface="標楷體" panose="03000509000000000000" pitchFamily="65" charset="-120"/>
                        </a:rPr>
                        <a:t>教學挑戰</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FE8E8"/>
                    </a:solidFill>
                  </a:tcPr>
                </a:tc>
                <a:extLst>
                  <a:ext uri="{0D108BD9-81ED-4DB2-BD59-A6C34878D82A}">
                    <a16:rowId xmlns:a16="http://schemas.microsoft.com/office/drawing/2014/main" val="61573049"/>
                  </a:ext>
                </a:extLst>
              </a:tr>
              <a:tr h="362171">
                <a:tc rowSpan="2">
                  <a:txBody>
                    <a:bodyPr/>
                    <a:lstStyle/>
                    <a:p>
                      <a:pPr algn="l">
                        <a:lnSpc>
                          <a:spcPts val="2400"/>
                        </a:lnSpc>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5.</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激發互動與重思考的學習</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5-1.</a:t>
                      </a:r>
                      <a:r>
                        <a:rPr lang="zh-TW" altLang="en-US" sz="1600" b="0" spc="0" dirty="0" smtClean="0">
                          <a:solidFill>
                            <a:schemeClr val="tx1"/>
                          </a:solidFill>
                          <a:latin typeface="標楷體" panose="03000509000000000000" pitchFamily="65" charset="-120"/>
                          <a:ea typeface="標楷體" panose="03000509000000000000" pitchFamily="65" charset="-120"/>
                        </a:rPr>
                        <a:t>互動文化</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0F4F4"/>
                    </a:solidFill>
                  </a:tcPr>
                </a:tc>
                <a:extLst>
                  <a:ext uri="{0D108BD9-81ED-4DB2-BD59-A6C34878D82A}">
                    <a16:rowId xmlns:a16="http://schemas.microsoft.com/office/drawing/2014/main" val="3508579874"/>
                  </a:ext>
                </a:extLst>
              </a:tr>
              <a:tr h="350214">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5-2.</a:t>
                      </a:r>
                      <a:r>
                        <a:rPr lang="zh-TW" altLang="en-US" sz="1600" b="0" spc="0" dirty="0" smtClean="0">
                          <a:solidFill>
                            <a:schemeClr val="tx1"/>
                          </a:solidFill>
                          <a:latin typeface="標楷體" panose="03000509000000000000" pitchFamily="65" charset="-120"/>
                          <a:ea typeface="標楷體" panose="03000509000000000000" pitchFamily="65" charset="-120"/>
                        </a:rPr>
                        <a:t>參與程度</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0F4F4"/>
                    </a:solidFill>
                  </a:tcPr>
                </a:tc>
                <a:extLst>
                  <a:ext uri="{0D108BD9-81ED-4DB2-BD59-A6C34878D82A}">
                    <a16:rowId xmlns:a16="http://schemas.microsoft.com/office/drawing/2014/main" val="710373457"/>
                  </a:ext>
                </a:extLst>
              </a:tr>
              <a:tr h="362171">
                <a:tc rowSpan="2">
                  <a:txBody>
                    <a:bodyPr/>
                    <a:lstStyle/>
                    <a:p>
                      <a:pPr algn="l">
                        <a:lnSpc>
                          <a:spcPts val="2400"/>
                        </a:lnSpc>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6.</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建構創意與問題解決的文化</a:t>
                      </a:r>
                      <a:endParaRPr lang="zh-TW" altLang="en-US" sz="2400" b="1" spc="0" dirty="0">
                        <a:solidFill>
                          <a:schemeClr val="tx1"/>
                        </a:solidFill>
                        <a:latin typeface="標楷體" panose="03000509000000000000" pitchFamily="65" charset="-120"/>
                        <a:ea typeface="標楷體" panose="03000509000000000000" pitchFamily="65" charset="-120"/>
                      </a:endParaRPr>
                    </a:p>
                  </a:txBody>
                  <a:tcPr anchor="ctr">
                    <a:lnR w="12700" cap="flat" cmpd="sng" algn="ctr">
                      <a:solidFill>
                        <a:schemeClr val="bg1"/>
                      </a:solidFill>
                      <a:prstDash val="solid"/>
                      <a:round/>
                      <a:headEnd type="none" w="med" len="med"/>
                      <a:tailEnd type="none" w="med" len="med"/>
                    </a:lnR>
                    <a:solidFill>
                      <a:srgbClr val="DFE8E8"/>
                    </a:solidFill>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6-1.</a:t>
                      </a:r>
                      <a:r>
                        <a:rPr lang="zh-TW" altLang="en-US" sz="1600" b="0" spc="0" dirty="0" smtClean="0">
                          <a:solidFill>
                            <a:schemeClr val="tx1"/>
                          </a:solidFill>
                          <a:latin typeface="標楷體" panose="03000509000000000000" pitchFamily="65" charset="-120"/>
                          <a:ea typeface="標楷體" panose="03000509000000000000" pitchFamily="65" charset="-120"/>
                        </a:rPr>
                        <a:t>創意性文化</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FE8E8"/>
                    </a:solidFill>
                  </a:tcPr>
                </a:tc>
                <a:extLst>
                  <a:ext uri="{0D108BD9-81ED-4DB2-BD59-A6C34878D82A}">
                    <a16:rowId xmlns:a16="http://schemas.microsoft.com/office/drawing/2014/main" val="2098100524"/>
                  </a:ext>
                </a:extLst>
              </a:tr>
              <a:tr h="350214">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6-2.</a:t>
                      </a:r>
                      <a:r>
                        <a:rPr lang="zh-TW" altLang="en-US" sz="1600" b="0" spc="0" dirty="0" smtClean="0">
                          <a:solidFill>
                            <a:schemeClr val="tx1"/>
                          </a:solidFill>
                          <a:latin typeface="標楷體" panose="03000509000000000000" pitchFamily="65" charset="-120"/>
                          <a:ea typeface="標楷體" panose="03000509000000000000" pitchFamily="65" charset="-120"/>
                        </a:rPr>
                        <a:t>解決問題的環境</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FE8E8"/>
                    </a:solidFill>
                  </a:tcPr>
                </a:tc>
                <a:extLst>
                  <a:ext uri="{0D108BD9-81ED-4DB2-BD59-A6C34878D82A}">
                    <a16:rowId xmlns:a16="http://schemas.microsoft.com/office/drawing/2014/main" val="2696601419"/>
                  </a:ext>
                </a:extLst>
              </a:tr>
              <a:tr h="362171">
                <a:tc rowSpan="2">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lang="en-US" altLang="zh-TW" sz="2400" b="1" i="0" kern="1200" spc="0" dirty="0" smtClean="0">
                          <a:solidFill>
                            <a:schemeClr val="tx1"/>
                          </a:solidFill>
                          <a:effectLst/>
                          <a:latin typeface="標楷體" panose="03000509000000000000" pitchFamily="65" charset="-120"/>
                          <a:ea typeface="標楷體" panose="03000509000000000000" pitchFamily="65" charset="-120"/>
                          <a:cs typeface="+mn-cs"/>
                        </a:rPr>
                        <a:t>7.</a:t>
                      </a:r>
                      <a:r>
                        <a:rPr lang="zh-TW" altLang="en-US" sz="2400" b="1" i="0" kern="1200" spc="0" dirty="0" smtClean="0">
                          <a:solidFill>
                            <a:schemeClr val="tx1"/>
                          </a:solidFill>
                          <a:effectLst/>
                          <a:latin typeface="標楷體" panose="03000509000000000000" pitchFamily="65" charset="-120"/>
                          <a:ea typeface="標楷體" panose="03000509000000000000" pitchFamily="65" charset="-120"/>
                          <a:cs typeface="+mn-cs"/>
                        </a:rPr>
                        <a:t>提供能引導和提示教與學的檢視、評量和回饋</a:t>
                      </a:r>
                      <a:endParaRPr lang="zh-TW" altLang="zh-TW" sz="2400" b="1" kern="1200" spc="0" dirty="0" smtClean="0">
                        <a:solidFill>
                          <a:schemeClr val="tx1"/>
                        </a:solidFill>
                        <a:effectLst/>
                        <a:latin typeface="標楷體" panose="03000509000000000000" pitchFamily="65" charset="-120"/>
                        <a:ea typeface="標楷體" panose="03000509000000000000" pitchFamily="65" charset="-120"/>
                        <a:cs typeface="+mn-cs"/>
                      </a:endParaRPr>
                    </a:p>
                  </a:txBody>
                  <a:tcPr anchor="ctr">
                    <a:lnR w="12700" cap="flat" cmpd="sng" algn="ctr">
                      <a:solidFill>
                        <a:schemeClr val="bg1"/>
                      </a:solidFill>
                      <a:prstDash val="solid"/>
                      <a:round/>
                      <a:headEnd type="none" w="med" len="med"/>
                      <a:tailEnd type="none" w="med" len="med"/>
                    </a:lnR>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7-1.</a:t>
                      </a:r>
                      <a:r>
                        <a:rPr lang="zh-TW" altLang="en-US" sz="1600" b="0" spc="0" dirty="0" smtClean="0">
                          <a:solidFill>
                            <a:schemeClr val="tx1"/>
                          </a:solidFill>
                          <a:latin typeface="標楷體" panose="03000509000000000000" pitchFamily="65" charset="-120"/>
                          <a:ea typeface="標楷體" panose="03000509000000000000" pitchFamily="65" charset="-120"/>
                        </a:rPr>
                        <a:t>回饋引導學習</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0F4F4"/>
                    </a:solidFill>
                  </a:tcPr>
                </a:tc>
                <a:extLst>
                  <a:ext uri="{0D108BD9-81ED-4DB2-BD59-A6C34878D82A}">
                    <a16:rowId xmlns:a16="http://schemas.microsoft.com/office/drawing/2014/main" val="3273589355"/>
                  </a:ext>
                </a:extLst>
              </a:tr>
              <a:tr h="362171">
                <a:tc vMerge="1">
                  <a:txBody>
                    <a:bodyPr/>
                    <a:lstStyle/>
                    <a:p>
                      <a:endParaRPr lang="zh-TW" altLang="en-US"/>
                    </a:p>
                  </a:txBody>
                  <a:tcPr/>
                </a:tc>
                <a:tc>
                  <a:txBody>
                    <a:bodyPr/>
                    <a:lstStyle/>
                    <a:p>
                      <a:r>
                        <a:rPr lang="en-US" altLang="zh-TW" sz="1600" b="0" spc="0" dirty="0" smtClean="0">
                          <a:solidFill>
                            <a:schemeClr val="tx1"/>
                          </a:solidFill>
                          <a:latin typeface="標楷體" panose="03000509000000000000" pitchFamily="65" charset="-120"/>
                          <a:ea typeface="標楷體" panose="03000509000000000000" pitchFamily="65" charset="-120"/>
                        </a:rPr>
                        <a:t>7-2.</a:t>
                      </a:r>
                      <a:r>
                        <a:rPr lang="zh-TW" altLang="en-US" sz="1600" b="0" spc="0" dirty="0" smtClean="0">
                          <a:solidFill>
                            <a:schemeClr val="tx1"/>
                          </a:solidFill>
                          <a:latin typeface="標楷體" panose="03000509000000000000" pitchFamily="65" charset="-120"/>
                          <a:ea typeface="標楷體" panose="03000509000000000000" pitchFamily="65" charset="-120"/>
                        </a:rPr>
                        <a:t>形成性評量</a:t>
                      </a:r>
                      <a:endParaRPr lang="zh-TW" altLang="en-US" sz="1600" b="0" spc="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0F4F4"/>
                    </a:solidFill>
                  </a:tcPr>
                </a:tc>
                <a:extLst>
                  <a:ext uri="{0D108BD9-81ED-4DB2-BD59-A6C34878D82A}">
                    <a16:rowId xmlns:a16="http://schemas.microsoft.com/office/drawing/2014/main" val="780563126"/>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9859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927292"/>
            <a:ext cx="7451475" cy="5264209"/>
          </a:xfrm>
        </p:spPr>
        <p:txBody>
          <a:bodyPr/>
          <a:lstStyle/>
          <a:p>
            <a:pPr marL="85725" indent="0">
              <a:lnSpc>
                <a:spcPct val="100000"/>
              </a:lnSpc>
              <a:buClrTx/>
              <a:buNone/>
              <a:tabLst>
                <a:tab pos="0" algn="l"/>
                <a:tab pos="360000" algn="l"/>
              </a:tabLst>
            </a:pPr>
            <a:r>
              <a:rPr lang="zh-TW" altLang="en-US" sz="3200" b="1" dirty="0">
                <a:cs typeface="Times New Roman" panose="02020603050405020304" pitchFamily="18" charset="0"/>
              </a:rPr>
              <a:t>（二</a:t>
            </a:r>
            <a:r>
              <a:rPr lang="zh-TW" altLang="en-US" sz="3200" b="1" dirty="0" smtClean="0">
                <a:cs typeface="Times New Roman" panose="02020603050405020304" pitchFamily="18" charset="0"/>
              </a:rPr>
              <a:t>）教師知識</a:t>
            </a:r>
            <a:endParaRPr lang="zh-TW" altLang="en-US" sz="3200" b="1" dirty="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11</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070370155"/>
              </p:ext>
            </p:extLst>
          </p:nvPr>
        </p:nvGraphicFramePr>
        <p:xfrm>
          <a:off x="351561" y="1566467"/>
          <a:ext cx="8506689" cy="5178557"/>
        </p:xfrm>
        <a:graphic>
          <a:graphicData uri="http://schemas.openxmlformats.org/drawingml/2006/table">
            <a:tbl>
              <a:tblPr firstRow="1" bandRow="1">
                <a:tableStyleId>{5C22544A-7EE6-4342-B048-85BDC9FD1C3A}</a:tableStyleId>
              </a:tblPr>
              <a:tblGrid>
                <a:gridCol w="710769">
                  <a:extLst>
                    <a:ext uri="{9D8B030D-6E8A-4147-A177-3AD203B41FA5}">
                      <a16:colId xmlns:a16="http://schemas.microsoft.com/office/drawing/2014/main" val="1489632142"/>
                    </a:ext>
                  </a:extLst>
                </a:gridCol>
                <a:gridCol w="3989610">
                  <a:extLst>
                    <a:ext uri="{9D8B030D-6E8A-4147-A177-3AD203B41FA5}">
                      <a16:colId xmlns:a16="http://schemas.microsoft.com/office/drawing/2014/main" val="3621466042"/>
                    </a:ext>
                  </a:extLst>
                </a:gridCol>
                <a:gridCol w="3806310">
                  <a:extLst>
                    <a:ext uri="{9D8B030D-6E8A-4147-A177-3AD203B41FA5}">
                      <a16:colId xmlns:a16="http://schemas.microsoft.com/office/drawing/2014/main" val="4119125457"/>
                    </a:ext>
                  </a:extLst>
                </a:gridCol>
              </a:tblGrid>
              <a:tr h="41234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solidFill>
                            <a:schemeClr val="tx1"/>
                          </a:solidFill>
                          <a:latin typeface="標楷體" panose="03000509000000000000" pitchFamily="65" charset="-120"/>
                          <a:ea typeface="標楷體" panose="03000509000000000000" pitchFamily="65" charset="-120"/>
                        </a:rPr>
                        <a:t>Shulman(1987)</a:t>
                      </a:r>
                      <a:r>
                        <a:rPr lang="zh-TW" altLang="en-US" sz="3200" dirty="0" smtClean="0">
                          <a:solidFill>
                            <a:schemeClr val="tx1"/>
                          </a:solidFill>
                          <a:latin typeface="標楷體" panose="03000509000000000000" pitchFamily="65" charset="-120"/>
                          <a:ea typeface="標楷體" panose="03000509000000000000" pitchFamily="65" charset="-120"/>
                        </a:rPr>
                        <a:t>的七種教師知識</a:t>
                      </a:r>
                      <a:endParaRPr lang="en-US" altLang="zh-TW" sz="3200" spc="100" dirty="0" smtClean="0">
                        <a:solidFill>
                          <a:schemeClr val="tx1"/>
                        </a:solidFill>
                        <a:latin typeface="標楷體" panose="03000509000000000000" pitchFamily="65" charset="-120"/>
                        <a:ea typeface="標楷體" panose="03000509000000000000" pitchFamily="65" charset="-12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3200" spc="100" dirty="0" smtClean="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2758392852"/>
                  </a:ext>
                </a:extLst>
              </a:tr>
              <a:tr h="504434">
                <a:tc>
                  <a:txBody>
                    <a:bodyPr/>
                    <a:lstStyle/>
                    <a:p>
                      <a:pPr algn="ct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800" b="1" dirty="0" smtClean="0">
                          <a:latin typeface="標楷體" panose="03000509000000000000" pitchFamily="65" charset="-120"/>
                          <a:ea typeface="標楷體" panose="03000509000000000000" pitchFamily="65" charset="-120"/>
                        </a:rPr>
                        <a:t>知識範疇</a:t>
                      </a: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800" b="1" dirty="0" smtClean="0">
                          <a:latin typeface="標楷體" panose="03000509000000000000" pitchFamily="65" charset="-120"/>
                          <a:ea typeface="標楷體" panose="03000509000000000000" pitchFamily="65" charset="-120"/>
                        </a:rPr>
                        <a:t>內容</a:t>
                      </a: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extLst>
                  <a:ext uri="{0D108BD9-81ED-4DB2-BD59-A6C34878D82A}">
                    <a16:rowId xmlns:a16="http://schemas.microsoft.com/office/drawing/2014/main" val="2234061745"/>
                  </a:ext>
                </a:extLst>
              </a:tr>
              <a:tr h="764487">
                <a:tc>
                  <a:txBody>
                    <a:bodyPr/>
                    <a:lstStyle/>
                    <a:p>
                      <a:pPr algn="ctr"/>
                      <a:r>
                        <a:rPr lang="en-US" altLang="zh-TW" sz="2400" b="1" dirty="0" smtClean="0">
                          <a:latin typeface="標楷體" panose="03000509000000000000" pitchFamily="65" charset="-120"/>
                          <a:ea typeface="標楷體" panose="03000509000000000000" pitchFamily="65" charset="-120"/>
                        </a:rPr>
                        <a:t>1</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學科內容知識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subject matter knowledge</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學科領域中的</a:t>
                      </a:r>
                      <a:r>
                        <a:rPr lang="zh-TW" altLang="en-US" dirty="0" smtClean="0">
                          <a:solidFill>
                            <a:srgbClr val="FF0000"/>
                          </a:solidFill>
                          <a:latin typeface="標楷體" panose="03000509000000000000" pitchFamily="65" charset="-120"/>
                          <a:ea typeface="標楷體" panose="03000509000000000000" pitchFamily="65" charset="-120"/>
                        </a:rPr>
                        <a:t>概念及架構</a:t>
                      </a:r>
                      <a:endParaRPr lang="zh-TW" altLang="en-US" dirty="0">
                        <a:solidFill>
                          <a:srgbClr val="FF0000"/>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671985912"/>
                  </a:ext>
                </a:extLst>
              </a:tr>
              <a:tr h="953310">
                <a:tc>
                  <a:txBody>
                    <a:bodyPr/>
                    <a:lstStyle/>
                    <a:p>
                      <a:pPr algn="ctr"/>
                      <a:r>
                        <a:rPr lang="en-US" altLang="zh-TW" sz="2400" b="1" dirty="0" smtClean="0">
                          <a:latin typeface="標楷體" panose="03000509000000000000" pitchFamily="65" charset="-120"/>
                          <a:ea typeface="標楷體" panose="03000509000000000000" pitchFamily="65" charset="-120"/>
                        </a:rPr>
                        <a:t>2</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一般教學知識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spc="-150" dirty="0" smtClean="0">
                          <a:latin typeface="標楷體" panose="03000509000000000000" pitchFamily="65" charset="-120"/>
                          <a:ea typeface="標楷體" panose="03000509000000000000" pitchFamily="65" charset="-120"/>
                        </a:rPr>
                        <a:t>（</a:t>
                      </a:r>
                      <a:r>
                        <a:rPr lang="en-US" altLang="zh-TW" sz="2000" b="1" spc="-150" dirty="0" smtClean="0">
                          <a:latin typeface="標楷體" panose="03000509000000000000" pitchFamily="65" charset="-120"/>
                          <a:ea typeface="標楷體" panose="03000509000000000000" pitchFamily="65" charset="-120"/>
                        </a:rPr>
                        <a:t>general pedagogical knowledge</a:t>
                      </a:r>
                      <a:r>
                        <a:rPr lang="zh-TW" altLang="en-US" sz="2000" b="1" spc="-150" dirty="0" smtClean="0">
                          <a:latin typeface="標楷體" panose="03000509000000000000" pitchFamily="65" charset="-120"/>
                          <a:ea typeface="標楷體" panose="03000509000000000000" pitchFamily="65" charset="-120"/>
                        </a:rPr>
                        <a:t>）</a:t>
                      </a:r>
                      <a:endParaRPr lang="zh-TW" altLang="en-US" sz="2000" b="1" spc="-150"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指各學科均適用的</a:t>
                      </a:r>
                      <a:r>
                        <a:rPr lang="zh-TW" altLang="en-US" dirty="0" smtClean="0">
                          <a:solidFill>
                            <a:srgbClr val="FF0000"/>
                          </a:solidFill>
                          <a:latin typeface="標楷體" panose="03000509000000000000" pitchFamily="65" charset="-120"/>
                          <a:ea typeface="標楷體" panose="03000509000000000000" pitchFamily="65" charset="-120"/>
                        </a:rPr>
                        <a:t>教學原則與策略</a:t>
                      </a:r>
                      <a:r>
                        <a:rPr lang="zh-TW" altLang="en-US" dirty="0" smtClean="0">
                          <a:latin typeface="標楷體" panose="03000509000000000000" pitchFamily="65" charset="-120"/>
                          <a:ea typeface="標楷體" panose="03000509000000000000" pitchFamily="65" charset="-120"/>
                        </a:rPr>
                        <a:t>，如教學原理、教育心理學、班級經營等</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879103614"/>
                  </a:ext>
                </a:extLst>
              </a:tr>
              <a:tr h="1174760">
                <a:tc>
                  <a:txBody>
                    <a:bodyPr/>
                    <a:lstStyle/>
                    <a:p>
                      <a:pPr algn="ctr"/>
                      <a:r>
                        <a:rPr lang="en-US" altLang="zh-TW" sz="2400" b="1" dirty="0" smtClean="0">
                          <a:latin typeface="標楷體" panose="03000509000000000000" pitchFamily="65" charset="-120"/>
                          <a:ea typeface="標楷體" panose="03000509000000000000" pitchFamily="65" charset="-120"/>
                        </a:rPr>
                        <a:t>3</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課程知識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curriculum knowledge</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教師對整體教學</a:t>
                      </a:r>
                      <a:r>
                        <a:rPr lang="zh-TW" altLang="en-US" dirty="0" smtClean="0">
                          <a:solidFill>
                            <a:srgbClr val="FF0000"/>
                          </a:solidFill>
                          <a:latin typeface="標楷體" panose="03000509000000000000" pitchFamily="65" charset="-120"/>
                          <a:ea typeface="標楷體" panose="03000509000000000000" pitchFamily="65" charset="-120"/>
                        </a:rPr>
                        <a:t>方案的理解</a:t>
                      </a:r>
                      <a:r>
                        <a:rPr lang="zh-TW" altLang="en-US" dirty="0" smtClean="0">
                          <a:latin typeface="標楷體" panose="03000509000000000000" pitchFamily="65" charset="-120"/>
                          <a:ea typeface="標楷體" panose="03000509000000000000" pitchFamily="65" charset="-120"/>
                        </a:rPr>
                        <a:t>。教師本身要瞭解任教科目的課程發展，並且能掌握課程間橫向面及縱向面的安排</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354209401"/>
                  </a:ext>
                </a:extLst>
              </a:tr>
              <a:tr h="1174760">
                <a:tc>
                  <a:txBody>
                    <a:bodyPr/>
                    <a:lstStyle/>
                    <a:p>
                      <a:pPr algn="ctr"/>
                      <a:r>
                        <a:rPr lang="en-US" altLang="zh-TW" sz="2400" b="1" dirty="0" smtClean="0">
                          <a:latin typeface="標楷體" panose="03000509000000000000" pitchFamily="65" charset="-120"/>
                          <a:ea typeface="標楷體" panose="03000509000000000000" pitchFamily="65" charset="-120"/>
                        </a:rPr>
                        <a:t>4</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學科教學知識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spc="-150" dirty="0" smtClean="0">
                          <a:latin typeface="標楷體" panose="03000509000000000000" pitchFamily="65" charset="-120"/>
                          <a:ea typeface="標楷體" panose="03000509000000000000" pitchFamily="65" charset="-120"/>
                        </a:rPr>
                        <a:t>（</a:t>
                      </a:r>
                      <a:r>
                        <a:rPr lang="en-US" altLang="zh-TW" sz="2000" b="1" spc="-150" dirty="0" smtClean="0">
                          <a:latin typeface="標楷體" panose="03000509000000000000" pitchFamily="65" charset="-120"/>
                          <a:ea typeface="標楷體" panose="03000509000000000000" pitchFamily="65" charset="-120"/>
                        </a:rPr>
                        <a:t>pedagogical content knowledge</a:t>
                      </a:r>
                      <a:r>
                        <a:rPr lang="zh-TW" altLang="en-US" sz="2000" b="1" spc="-150" dirty="0" smtClean="0">
                          <a:latin typeface="標楷體" panose="03000509000000000000" pitchFamily="65" charset="-120"/>
                          <a:ea typeface="標楷體" panose="03000509000000000000" pitchFamily="65" charset="-120"/>
                        </a:rPr>
                        <a:t>）</a:t>
                      </a:r>
                      <a:endParaRPr lang="zh-TW" altLang="en-US" sz="2000" b="1" spc="-150"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教師為進行特定學科的教學，</a:t>
                      </a:r>
                      <a:r>
                        <a:rPr lang="zh-TW" altLang="en-US" dirty="0" smtClean="0">
                          <a:solidFill>
                            <a:srgbClr val="FF0000"/>
                          </a:solidFill>
                          <a:latin typeface="標楷體" panose="03000509000000000000" pitchFamily="65" charset="-120"/>
                          <a:ea typeface="標楷體" panose="03000509000000000000" pitchFamily="65" charset="-120"/>
                        </a:rPr>
                        <a:t>融合</a:t>
                      </a:r>
                      <a:r>
                        <a:rPr lang="zh-TW" altLang="en-US" dirty="0" smtClean="0">
                          <a:latin typeface="標楷體" panose="03000509000000000000" pitchFamily="65" charset="-120"/>
                          <a:ea typeface="標楷體" panose="03000509000000000000" pitchFamily="65" charset="-120"/>
                        </a:rPr>
                        <a:t>學科知識與一般教學知識</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591269607"/>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08700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4" y="931288"/>
            <a:ext cx="7451475" cy="5264209"/>
          </a:xfrm>
        </p:spPr>
        <p:txBody>
          <a:bodyPr/>
          <a:lstStyle/>
          <a:p>
            <a:pPr marL="85725" indent="0">
              <a:lnSpc>
                <a:spcPct val="100000"/>
              </a:lnSpc>
              <a:buClrTx/>
              <a:buNone/>
              <a:tabLst>
                <a:tab pos="0" algn="l"/>
                <a:tab pos="360000" algn="l"/>
              </a:tabLst>
            </a:pPr>
            <a:r>
              <a:rPr lang="zh-TW" altLang="en-US" sz="3200" b="1" dirty="0">
                <a:cs typeface="Times New Roman" panose="02020603050405020304" pitchFamily="18" charset="0"/>
              </a:rPr>
              <a:t>（二</a:t>
            </a:r>
            <a:r>
              <a:rPr lang="zh-TW" altLang="en-US" sz="3200" b="1" dirty="0" smtClean="0">
                <a:cs typeface="Times New Roman" panose="02020603050405020304" pitchFamily="18" charset="0"/>
              </a:rPr>
              <a:t>）教師知識</a:t>
            </a:r>
            <a:r>
              <a:rPr lang="zh-TW" altLang="en-US" sz="3200" b="1" dirty="0"/>
              <a:t>（續）</a:t>
            </a:r>
            <a:endParaRPr lang="zh-TW" altLang="en-US" sz="2800" b="1" dirty="0"/>
          </a:p>
          <a:p>
            <a:pPr marL="85725" indent="0">
              <a:lnSpc>
                <a:spcPct val="100000"/>
              </a:lnSpc>
              <a:buClrTx/>
              <a:buNone/>
              <a:tabLst>
                <a:tab pos="0" algn="l"/>
                <a:tab pos="360000" algn="l"/>
              </a:tabLst>
            </a:pPr>
            <a:endParaRPr lang="en-US" altLang="zh-TW" sz="2800" spc="100" dirty="0"/>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12</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38552273"/>
              </p:ext>
            </p:extLst>
          </p:nvPr>
        </p:nvGraphicFramePr>
        <p:xfrm>
          <a:off x="215419" y="1570660"/>
          <a:ext cx="8696527" cy="4900043"/>
        </p:xfrm>
        <a:graphic>
          <a:graphicData uri="http://schemas.openxmlformats.org/drawingml/2006/table">
            <a:tbl>
              <a:tblPr firstRow="1" bandRow="1">
                <a:tableStyleId>{5C22544A-7EE6-4342-B048-85BDC9FD1C3A}</a:tableStyleId>
              </a:tblPr>
              <a:tblGrid>
                <a:gridCol w="585345">
                  <a:extLst>
                    <a:ext uri="{9D8B030D-6E8A-4147-A177-3AD203B41FA5}">
                      <a16:colId xmlns:a16="http://schemas.microsoft.com/office/drawing/2014/main" val="1489632142"/>
                    </a:ext>
                  </a:extLst>
                </a:gridCol>
                <a:gridCol w="4219930">
                  <a:extLst>
                    <a:ext uri="{9D8B030D-6E8A-4147-A177-3AD203B41FA5}">
                      <a16:colId xmlns:a16="http://schemas.microsoft.com/office/drawing/2014/main" val="3621466042"/>
                    </a:ext>
                  </a:extLst>
                </a:gridCol>
                <a:gridCol w="3891252">
                  <a:extLst>
                    <a:ext uri="{9D8B030D-6E8A-4147-A177-3AD203B41FA5}">
                      <a16:colId xmlns:a16="http://schemas.microsoft.com/office/drawing/2014/main" val="4119125457"/>
                    </a:ext>
                  </a:extLst>
                </a:gridCol>
              </a:tblGrid>
              <a:tr h="62676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solidFill>
                            <a:schemeClr val="tx1"/>
                          </a:solidFill>
                          <a:latin typeface="標楷體" panose="03000509000000000000" pitchFamily="65" charset="-120"/>
                          <a:ea typeface="標楷體" panose="03000509000000000000" pitchFamily="65" charset="-120"/>
                        </a:rPr>
                        <a:t>Shulman(1987)</a:t>
                      </a:r>
                      <a:r>
                        <a:rPr lang="zh-TW" altLang="en-US" sz="3200" dirty="0" smtClean="0">
                          <a:solidFill>
                            <a:schemeClr val="tx1"/>
                          </a:solidFill>
                          <a:latin typeface="標楷體" panose="03000509000000000000" pitchFamily="65" charset="-120"/>
                          <a:ea typeface="標楷體" panose="03000509000000000000" pitchFamily="65" charset="-120"/>
                        </a:rPr>
                        <a:t>的七種教師知識（續）</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3200" spc="100" dirty="0" smtClean="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2758392852"/>
                  </a:ext>
                </a:extLst>
              </a:tr>
              <a:tr h="560789">
                <a:tc>
                  <a:txBody>
                    <a:bodyPr/>
                    <a:lstStyle/>
                    <a:p>
                      <a:pPr algn="ct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800" b="1" dirty="0" smtClean="0">
                          <a:latin typeface="標楷體" panose="03000509000000000000" pitchFamily="65" charset="-120"/>
                          <a:ea typeface="標楷體" panose="03000509000000000000" pitchFamily="65" charset="-120"/>
                        </a:rPr>
                        <a:t>知識範疇</a:t>
                      </a: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800" b="1" dirty="0" smtClean="0">
                          <a:latin typeface="標楷體" panose="03000509000000000000" pitchFamily="65" charset="-120"/>
                          <a:ea typeface="標楷體" panose="03000509000000000000" pitchFamily="65" charset="-120"/>
                        </a:rPr>
                        <a:t>內容</a:t>
                      </a:r>
                      <a:endParaRPr lang="zh-TW" altLang="en-US" sz="2800" b="1" dirty="0">
                        <a:latin typeface="標楷體" panose="03000509000000000000" pitchFamily="65" charset="-120"/>
                        <a:ea typeface="標楷體" panose="03000509000000000000" pitchFamily="65" charset="-120"/>
                      </a:endParaRPr>
                    </a:p>
                  </a:txBody>
                  <a:tcPr>
                    <a:solidFill>
                      <a:srgbClr val="9DBFBE"/>
                    </a:solidFill>
                  </a:tcPr>
                </a:tc>
                <a:extLst>
                  <a:ext uri="{0D108BD9-81ED-4DB2-BD59-A6C34878D82A}">
                    <a16:rowId xmlns:a16="http://schemas.microsoft.com/office/drawing/2014/main" val="2234061745"/>
                  </a:ext>
                </a:extLst>
              </a:tr>
              <a:tr h="1154566">
                <a:tc>
                  <a:txBody>
                    <a:bodyPr/>
                    <a:lstStyle/>
                    <a:p>
                      <a:pPr algn="ctr"/>
                      <a:r>
                        <a:rPr lang="en-US" altLang="zh-TW" sz="2400" b="1" dirty="0" smtClean="0">
                          <a:latin typeface="標楷體" panose="03000509000000000000" pitchFamily="65" charset="-120"/>
                          <a:ea typeface="標楷體" panose="03000509000000000000" pitchFamily="65" charset="-120"/>
                        </a:rPr>
                        <a:t>5</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學習者特性的知識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knowledge of learner and their characteristics</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教師對</a:t>
                      </a:r>
                      <a:r>
                        <a:rPr lang="zh-TW" altLang="en-US" dirty="0" smtClean="0">
                          <a:solidFill>
                            <a:srgbClr val="FF0000"/>
                          </a:solidFill>
                          <a:latin typeface="標楷體" panose="03000509000000000000" pitchFamily="65" charset="-120"/>
                          <a:ea typeface="標楷體" panose="03000509000000000000" pitchFamily="65" charset="-120"/>
                        </a:rPr>
                        <a:t>學生發展層次、已有的知識與概念</a:t>
                      </a:r>
                      <a:r>
                        <a:rPr lang="zh-TW" altLang="en-US" dirty="0" smtClean="0">
                          <a:latin typeface="標楷體" panose="03000509000000000000" pitchFamily="65" charset="-120"/>
                          <a:ea typeface="標楷體" panose="03000509000000000000" pitchFamily="65" charset="-120"/>
                        </a:rPr>
                        <a:t>瞭解情形</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671985912"/>
                  </a:ext>
                </a:extLst>
              </a:tr>
              <a:tr h="1286516">
                <a:tc>
                  <a:txBody>
                    <a:bodyPr/>
                    <a:lstStyle/>
                    <a:p>
                      <a:pPr algn="ctr"/>
                      <a:r>
                        <a:rPr lang="en-US" altLang="zh-TW" sz="2400" b="1" dirty="0" smtClean="0">
                          <a:latin typeface="標楷體" panose="03000509000000000000" pitchFamily="65" charset="-120"/>
                          <a:ea typeface="標楷體" panose="03000509000000000000" pitchFamily="65" charset="-120"/>
                        </a:rPr>
                        <a:t>6</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spc="-150" dirty="0" smtClean="0">
                          <a:latin typeface="標楷體" panose="03000509000000000000" pitchFamily="65" charset="-120"/>
                          <a:ea typeface="標楷體" panose="03000509000000000000" pitchFamily="65" charset="-120"/>
                        </a:rPr>
                        <a:t>教育情境知識</a:t>
                      </a:r>
                      <a:endParaRPr lang="en-US" altLang="zh-TW" sz="2400" b="1" spc="-150" dirty="0" smtClean="0">
                        <a:latin typeface="標楷體" panose="03000509000000000000" pitchFamily="65" charset="-120"/>
                        <a:ea typeface="標楷體" panose="03000509000000000000" pitchFamily="65" charset="-120"/>
                      </a:endParaRPr>
                    </a:p>
                    <a:p>
                      <a:r>
                        <a:rPr lang="zh-TW" altLang="en-US" sz="2000" b="1" spc="-150" dirty="0" smtClean="0">
                          <a:latin typeface="標楷體" panose="03000509000000000000" pitchFamily="65" charset="-120"/>
                          <a:ea typeface="標楷體" panose="03000509000000000000" pitchFamily="65" charset="-120"/>
                        </a:rPr>
                        <a:t>（</a:t>
                      </a:r>
                      <a:r>
                        <a:rPr lang="en-US" altLang="zh-TW" sz="2000" b="1" spc="-150" dirty="0" smtClean="0">
                          <a:latin typeface="標楷體" panose="03000509000000000000" pitchFamily="65" charset="-120"/>
                          <a:ea typeface="標楷體" panose="03000509000000000000" pitchFamily="65" charset="-120"/>
                        </a:rPr>
                        <a:t>knowledge of educational contexts</a:t>
                      </a:r>
                      <a:r>
                        <a:rPr lang="zh-TW" altLang="en-US" sz="2000" b="1" spc="-150" dirty="0" smtClean="0">
                          <a:latin typeface="標楷體" panose="03000509000000000000" pitchFamily="65" charset="-120"/>
                          <a:ea typeface="標楷體" panose="03000509000000000000" pitchFamily="65" charset="-120"/>
                        </a:rPr>
                        <a:t>）</a:t>
                      </a:r>
                      <a:endParaRPr lang="zh-TW" altLang="en-US" sz="2000" b="1" spc="-150"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指對於</a:t>
                      </a:r>
                      <a:r>
                        <a:rPr lang="zh-TW" altLang="en-US" dirty="0" smtClean="0">
                          <a:solidFill>
                            <a:srgbClr val="FF0000"/>
                          </a:solidFill>
                          <a:latin typeface="標楷體" panose="03000509000000000000" pitchFamily="65" charset="-120"/>
                          <a:ea typeface="標楷體" panose="03000509000000000000" pitchFamily="65" charset="-120"/>
                        </a:rPr>
                        <a:t>教育環境的認識</a:t>
                      </a:r>
                      <a:r>
                        <a:rPr lang="zh-TW" altLang="en-US" dirty="0" smtClean="0">
                          <a:latin typeface="標楷體" panose="03000509000000000000" pitchFamily="65" charset="-120"/>
                          <a:ea typeface="標楷體" panose="03000509000000000000" pitchFamily="65" charset="-120"/>
                        </a:rPr>
                        <a:t>，如對學生的期望、對學校之期許與文化、校內各種社會關係、行政長官與家長之期望及班級年級差異等方面的理解</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879103614"/>
                  </a:ext>
                </a:extLst>
              </a:tr>
              <a:tr h="1271408">
                <a:tc>
                  <a:txBody>
                    <a:bodyPr/>
                    <a:lstStyle/>
                    <a:p>
                      <a:pPr algn="ctr"/>
                      <a:r>
                        <a:rPr lang="en-US" altLang="zh-TW" sz="2400" b="1" dirty="0" smtClean="0">
                          <a:latin typeface="標楷體" panose="03000509000000000000" pitchFamily="65" charset="-120"/>
                          <a:ea typeface="標楷體" panose="03000509000000000000" pitchFamily="65" charset="-120"/>
                        </a:rPr>
                        <a:t>7</a:t>
                      </a:r>
                      <a:endParaRPr lang="zh-TW" altLang="en-US" sz="2400" b="1" dirty="0">
                        <a:latin typeface="標楷體" panose="03000509000000000000" pitchFamily="65" charset="-120"/>
                        <a:ea typeface="標楷體" panose="03000509000000000000" pitchFamily="65" charset="-120"/>
                      </a:endParaRPr>
                    </a:p>
                  </a:txBody>
                  <a:tcPr anchor="ctr"/>
                </a:tc>
                <a:tc>
                  <a:txBody>
                    <a:bodyPr/>
                    <a:lstStyle/>
                    <a:p>
                      <a:r>
                        <a:rPr lang="zh-TW" altLang="en-US" sz="2400" b="1" dirty="0" smtClean="0">
                          <a:latin typeface="標楷體" panose="03000509000000000000" pitchFamily="65" charset="-120"/>
                          <a:ea typeface="標楷體" panose="03000509000000000000" pitchFamily="65" charset="-120"/>
                        </a:rPr>
                        <a:t>對教育目標與教育價值以及其哲學與歷史淵源的知識</a:t>
                      </a:r>
                      <a:endParaRPr lang="en-US" altLang="zh-TW" sz="2400" b="1" dirty="0" smtClean="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knowledge of educational aims</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指對於</a:t>
                      </a:r>
                      <a:r>
                        <a:rPr lang="zh-TW" altLang="en-US" dirty="0" smtClean="0">
                          <a:solidFill>
                            <a:srgbClr val="FF0000"/>
                          </a:solidFill>
                          <a:latin typeface="標楷體" panose="03000509000000000000" pitchFamily="65" charset="-120"/>
                          <a:ea typeface="標楷體" panose="03000509000000000000" pitchFamily="65" charset="-120"/>
                        </a:rPr>
                        <a:t>教育目的、價值</a:t>
                      </a:r>
                      <a:r>
                        <a:rPr lang="zh-TW" altLang="en-US" dirty="0" smtClean="0">
                          <a:latin typeface="標楷體" panose="03000509000000000000" pitchFamily="65" charset="-120"/>
                          <a:ea typeface="標楷體" panose="03000509000000000000" pitchFamily="65" charset="-120"/>
                        </a:rPr>
                        <a:t>以及教育相關的</a:t>
                      </a:r>
                      <a:r>
                        <a:rPr lang="zh-TW" altLang="en-US" dirty="0" smtClean="0">
                          <a:solidFill>
                            <a:srgbClr val="FF0000"/>
                          </a:solidFill>
                          <a:latin typeface="標楷體" panose="03000509000000000000" pitchFamily="65" charset="-120"/>
                          <a:ea typeface="標楷體" panose="03000509000000000000" pitchFamily="65" charset="-120"/>
                        </a:rPr>
                        <a:t>哲學與歷史淵源</a:t>
                      </a:r>
                      <a:r>
                        <a:rPr lang="zh-TW" altLang="en-US" dirty="0" smtClean="0">
                          <a:latin typeface="標楷體" panose="03000509000000000000" pitchFamily="65" charset="-120"/>
                          <a:ea typeface="標楷體" panose="03000509000000000000" pitchFamily="65" charset="-120"/>
                        </a:rPr>
                        <a:t>的認識</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354209401"/>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51581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4" y="931288"/>
            <a:ext cx="7610731" cy="5264209"/>
          </a:xfrm>
        </p:spPr>
        <p:txBody>
          <a:bodyPr/>
          <a:lstStyle/>
          <a:p>
            <a:pPr marL="85725" indent="0">
              <a:lnSpc>
                <a:spcPct val="100000"/>
              </a:lnSpc>
              <a:buClrTx/>
              <a:buNone/>
              <a:tabLst>
                <a:tab pos="0" algn="l"/>
                <a:tab pos="360000" algn="l"/>
              </a:tabLst>
            </a:pPr>
            <a:r>
              <a:rPr lang="zh-TW" altLang="en-US" sz="3200" b="1" dirty="0">
                <a:cs typeface="Times New Roman" panose="02020603050405020304" pitchFamily="18" charset="0"/>
              </a:rPr>
              <a:t>（二</a:t>
            </a:r>
            <a:r>
              <a:rPr lang="zh-TW" altLang="en-US" sz="3200" b="1" dirty="0" smtClean="0">
                <a:cs typeface="Times New Roman" panose="02020603050405020304" pitchFamily="18" charset="0"/>
              </a:rPr>
              <a:t>）教師知識</a:t>
            </a:r>
            <a:r>
              <a:rPr lang="zh-TW" altLang="en-US" sz="3200" b="1" dirty="0"/>
              <a:t>（續）</a:t>
            </a:r>
            <a:endParaRPr lang="zh-TW" altLang="en-US" sz="2800" b="1" dirty="0"/>
          </a:p>
          <a:p>
            <a:pPr marL="542925" indent="-457200">
              <a:lnSpc>
                <a:spcPct val="100000"/>
              </a:lnSpc>
              <a:buClrTx/>
              <a:buFont typeface="Arial" panose="020B0604020202020204" pitchFamily="34" charset="0"/>
              <a:buChar char="•"/>
              <a:tabLst>
                <a:tab pos="0" algn="l"/>
                <a:tab pos="360000" algn="l"/>
              </a:tabLst>
            </a:pPr>
            <a:r>
              <a:rPr lang="zh-TW" altLang="en-US" sz="2800" b="1" spc="100" dirty="0" smtClean="0"/>
              <a:t>學科教學科技知識</a:t>
            </a:r>
            <a:r>
              <a:rPr lang="zh-TW" altLang="en-US" sz="2400" b="1" spc="-150" dirty="0" smtClean="0"/>
              <a:t>（</a:t>
            </a:r>
            <a:r>
              <a:rPr lang="en-US" altLang="zh-TW" sz="2400" b="1" spc="-150" dirty="0" smtClean="0"/>
              <a:t>Technological Pedagogical Content Knowledge, TPACK</a:t>
            </a:r>
            <a:r>
              <a:rPr lang="zh-TW" altLang="en-US" sz="2400" b="1" spc="-150" dirty="0" smtClean="0"/>
              <a:t>）</a:t>
            </a:r>
            <a:r>
              <a:rPr lang="zh-TW" altLang="en-US" sz="2400" spc="-150" dirty="0" smtClean="0"/>
              <a:t>（</a:t>
            </a:r>
            <a:r>
              <a:rPr lang="en-US" altLang="zh-TW" sz="2400" spc="-150" dirty="0"/>
              <a:t>Mishra</a:t>
            </a:r>
            <a:r>
              <a:rPr lang="zh-TW" altLang="en-US" sz="2400" spc="-150" dirty="0"/>
              <a:t> ＆ </a:t>
            </a:r>
            <a:r>
              <a:rPr lang="en-US" altLang="zh-TW" sz="2400" spc="-150" dirty="0"/>
              <a:t>Koehler,2006</a:t>
            </a:r>
            <a:r>
              <a:rPr lang="zh-TW" altLang="en-US" sz="2400" spc="-150" dirty="0"/>
              <a:t>）</a:t>
            </a:r>
            <a:endParaRPr lang="en-US" altLang="zh-TW" sz="2400" spc="-150" dirty="0" smtClean="0"/>
          </a:p>
          <a:p>
            <a:pPr marL="85725" indent="0">
              <a:lnSpc>
                <a:spcPct val="100000"/>
              </a:lnSpc>
              <a:buClrTx/>
              <a:buNone/>
              <a:tabLst>
                <a:tab pos="0" algn="l"/>
                <a:tab pos="360000" algn="l"/>
              </a:tabLst>
            </a:pPr>
            <a:endParaRPr lang="en-US" altLang="zh-TW" sz="2800" spc="-150" dirty="0"/>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13</a:t>
            </a:fld>
            <a:endParaRPr lang="zh-TW" altLang="en-US"/>
          </a:p>
        </p:txBody>
      </p:sp>
      <p:grpSp>
        <p:nvGrpSpPr>
          <p:cNvPr id="4" name="群組 75"/>
          <p:cNvGrpSpPr/>
          <p:nvPr/>
        </p:nvGrpSpPr>
        <p:grpSpPr>
          <a:xfrm>
            <a:off x="594691" y="2547393"/>
            <a:ext cx="8171412" cy="4091532"/>
            <a:chOff x="594691" y="2547393"/>
            <a:chExt cx="8171412" cy="4091532"/>
          </a:xfrm>
        </p:grpSpPr>
        <p:grpSp>
          <p:nvGrpSpPr>
            <p:cNvPr id="6" name="群組 28"/>
            <p:cNvGrpSpPr/>
            <p:nvPr/>
          </p:nvGrpSpPr>
          <p:grpSpPr>
            <a:xfrm>
              <a:off x="2242024" y="2771775"/>
              <a:ext cx="4292125" cy="3867150"/>
              <a:chOff x="2957129" y="2956406"/>
              <a:chExt cx="2767652" cy="2690894"/>
            </a:xfrm>
          </p:grpSpPr>
          <p:sp>
            <p:nvSpPr>
              <p:cNvPr id="9" name="橢圓 8"/>
              <p:cNvSpPr/>
              <p:nvPr/>
            </p:nvSpPr>
            <p:spPr>
              <a:xfrm>
                <a:off x="3457575" y="3853371"/>
                <a:ext cx="1790700" cy="179392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957129" y="2956407"/>
                <a:ext cx="1790700" cy="179392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934081" y="2956406"/>
                <a:ext cx="1790700" cy="179392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 name="群組 35"/>
            <p:cNvGrpSpPr/>
            <p:nvPr/>
          </p:nvGrpSpPr>
          <p:grpSpPr>
            <a:xfrm>
              <a:off x="5105979" y="3467100"/>
              <a:ext cx="1317175" cy="733425"/>
              <a:chOff x="5105979" y="3467100"/>
              <a:chExt cx="1317175" cy="733425"/>
            </a:xfrm>
          </p:grpSpPr>
          <p:sp>
            <p:nvSpPr>
              <p:cNvPr id="33" name="圓角矩形 32"/>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5105979" y="3479869"/>
                <a:ext cx="1317175" cy="707886"/>
              </a:xfrm>
              <a:prstGeom prst="rect">
                <a:avLst/>
              </a:prstGeom>
              <a:noFill/>
            </p:spPr>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教學方法</a:t>
                </a:r>
                <a:endParaRPr lang="en-US" altLang="zh-TW" sz="2000" b="1" dirty="0" smtClean="0">
                  <a:latin typeface="標楷體" panose="03000509000000000000" pitchFamily="65" charset="-120"/>
                  <a:ea typeface="標楷體" panose="03000509000000000000" pitchFamily="65" charset="-120"/>
                </a:endParaRPr>
              </a:p>
              <a:p>
                <a:pPr algn="ctr"/>
                <a:r>
                  <a:rPr lang="zh-TW" altLang="en-US" sz="2000" b="1" dirty="0" smtClean="0">
                    <a:latin typeface="標楷體" panose="03000509000000000000" pitchFamily="65" charset="-120"/>
                    <a:ea typeface="標楷體" panose="03000509000000000000" pitchFamily="65" charset="-120"/>
                  </a:rPr>
                  <a:t>（</a:t>
                </a:r>
                <a:r>
                  <a:rPr lang="en-US" altLang="zh-TW" sz="2000" b="1" dirty="0" smtClean="0">
                    <a:latin typeface="標楷體" panose="03000509000000000000" pitchFamily="65" charset="-120"/>
                    <a:ea typeface="標楷體" panose="03000509000000000000" pitchFamily="65" charset="-120"/>
                  </a:rPr>
                  <a:t>PK</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grpSp>
        <p:grpSp>
          <p:nvGrpSpPr>
            <p:cNvPr id="8" name="群組 37"/>
            <p:cNvGrpSpPr/>
            <p:nvPr/>
          </p:nvGrpSpPr>
          <p:grpSpPr>
            <a:xfrm>
              <a:off x="2396471" y="3479869"/>
              <a:ext cx="1317175" cy="733425"/>
              <a:chOff x="5105979" y="3467100"/>
              <a:chExt cx="1317175" cy="733425"/>
            </a:xfrm>
          </p:grpSpPr>
          <p:sp>
            <p:nvSpPr>
              <p:cNvPr id="39" name="圓角矩形 38"/>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5105979" y="3479869"/>
                <a:ext cx="1317175" cy="707886"/>
              </a:xfrm>
              <a:prstGeom prst="rect">
                <a:avLst/>
              </a:prstGeom>
              <a:noFill/>
            </p:spPr>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學科知識</a:t>
                </a:r>
                <a:endParaRPr lang="en-US" altLang="zh-TW" sz="2000" b="1" dirty="0" smtClean="0">
                  <a:latin typeface="標楷體" panose="03000509000000000000" pitchFamily="65" charset="-120"/>
                  <a:ea typeface="標楷體" panose="03000509000000000000" pitchFamily="65" charset="-120"/>
                </a:endParaRPr>
              </a:p>
              <a:p>
                <a:pPr algn="ctr"/>
                <a:r>
                  <a:rPr lang="zh-TW" altLang="en-US" sz="2000" b="1" dirty="0" smtClean="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C</a:t>
                </a:r>
                <a:r>
                  <a:rPr lang="en-US" altLang="zh-TW" sz="2000" b="1" dirty="0" smtClean="0">
                    <a:latin typeface="標楷體" panose="03000509000000000000" pitchFamily="65" charset="-120"/>
                    <a:ea typeface="標楷體" panose="03000509000000000000" pitchFamily="65" charset="-120"/>
                  </a:rPr>
                  <a:t>K</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grpSp>
        <p:grpSp>
          <p:nvGrpSpPr>
            <p:cNvPr id="10" name="群組 40"/>
            <p:cNvGrpSpPr/>
            <p:nvPr/>
          </p:nvGrpSpPr>
          <p:grpSpPr>
            <a:xfrm>
              <a:off x="3748062" y="5457344"/>
              <a:ext cx="1317175" cy="733425"/>
              <a:chOff x="5105979" y="3467100"/>
              <a:chExt cx="1317175" cy="733425"/>
            </a:xfrm>
          </p:grpSpPr>
          <p:sp>
            <p:nvSpPr>
              <p:cNvPr id="42" name="圓角矩形 41"/>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p:cNvSpPr txBox="1"/>
              <p:nvPr/>
            </p:nvSpPr>
            <p:spPr>
              <a:xfrm>
                <a:off x="5105979" y="3479869"/>
                <a:ext cx="1317175" cy="707886"/>
              </a:xfrm>
              <a:prstGeom prst="rect">
                <a:avLst/>
              </a:prstGeom>
              <a:noFill/>
            </p:spPr>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科技</a:t>
                </a:r>
                <a:r>
                  <a:rPr lang="zh-TW" altLang="en-US" sz="2000" b="1" dirty="0">
                    <a:latin typeface="標楷體" panose="03000509000000000000" pitchFamily="65" charset="-120"/>
                    <a:ea typeface="標楷體" panose="03000509000000000000" pitchFamily="65" charset="-120"/>
                  </a:rPr>
                  <a:t>知識</a:t>
                </a:r>
                <a:endParaRPr lang="en-US" altLang="zh-TW" sz="2000" b="1" dirty="0" smtClean="0">
                  <a:latin typeface="標楷體" panose="03000509000000000000" pitchFamily="65" charset="-120"/>
                  <a:ea typeface="標楷體" panose="03000509000000000000" pitchFamily="65" charset="-120"/>
                </a:endParaRPr>
              </a:p>
              <a:p>
                <a:pPr algn="ctr"/>
                <a:r>
                  <a:rPr lang="zh-TW" altLang="en-US" sz="2000" b="1" dirty="0" smtClean="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T</a:t>
                </a:r>
                <a:r>
                  <a:rPr lang="en-US" altLang="zh-TW" sz="2000" b="1" dirty="0" smtClean="0">
                    <a:latin typeface="標楷體" panose="03000509000000000000" pitchFamily="65" charset="-120"/>
                    <a:ea typeface="標楷體" panose="03000509000000000000" pitchFamily="65" charset="-120"/>
                  </a:rPr>
                  <a:t>K</a:t>
                </a:r>
                <a:r>
                  <a:rPr lang="zh-TW" altLang="en-US" sz="2000" b="1" dirty="0" smtClean="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grpSp>
        <p:grpSp>
          <p:nvGrpSpPr>
            <p:cNvPr id="13" name="群組 45"/>
            <p:cNvGrpSpPr/>
            <p:nvPr/>
          </p:nvGrpSpPr>
          <p:grpSpPr>
            <a:xfrm>
              <a:off x="6044227" y="5267325"/>
              <a:ext cx="2721876" cy="1019175"/>
              <a:chOff x="6044227" y="5267325"/>
              <a:chExt cx="2721876" cy="1019175"/>
            </a:xfrm>
          </p:grpSpPr>
          <p:sp>
            <p:nvSpPr>
              <p:cNvPr id="44" name="圓角矩形 43"/>
              <p:cNvSpPr/>
              <p:nvPr/>
            </p:nvSpPr>
            <p:spPr>
              <a:xfrm>
                <a:off x="6096000" y="5267325"/>
                <a:ext cx="2618330" cy="1019175"/>
              </a:xfrm>
              <a:prstGeom prst="roundRect">
                <a:avLst/>
              </a:prstGeom>
              <a:solidFill>
                <a:srgbClr val="DFE8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p:cNvSpPr txBox="1"/>
              <p:nvPr/>
            </p:nvSpPr>
            <p:spPr>
              <a:xfrm>
                <a:off x="6044227" y="5408557"/>
                <a:ext cx="2721876" cy="830997"/>
              </a:xfrm>
              <a:prstGeom prst="rect">
                <a:avLst/>
              </a:prstGeom>
              <a:noFill/>
            </p:spPr>
            <p:txBody>
              <a:bodyPr wrap="square" rtlCol="0">
                <a:spAutoFit/>
              </a:bodyP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學科教學科技知識</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gn="ctr"/>
                <a:r>
                  <a:rPr lang="zh-TW" altLang="en-US" sz="2400" b="1" dirty="0" smtClean="0">
                    <a:solidFill>
                      <a:srgbClr val="FF0000"/>
                    </a:solidFill>
                    <a:latin typeface="標楷體" panose="03000509000000000000" pitchFamily="65" charset="-120"/>
                    <a:ea typeface="標楷體" panose="03000509000000000000" pitchFamily="65" charset="-120"/>
                  </a:rPr>
                  <a:t>（</a:t>
                </a:r>
                <a:r>
                  <a:rPr lang="en-US" altLang="zh-TW" sz="2400" b="1" dirty="0" smtClean="0">
                    <a:solidFill>
                      <a:srgbClr val="FF0000"/>
                    </a:solidFill>
                    <a:latin typeface="標楷體" panose="03000509000000000000" pitchFamily="65" charset="-120"/>
                    <a:ea typeface="標楷體" panose="03000509000000000000" pitchFamily="65" charset="-120"/>
                  </a:rPr>
                  <a:t>TPAC</a:t>
                </a:r>
                <a:r>
                  <a:rPr lang="en-US" altLang="zh-TW" sz="2400" b="1" dirty="0">
                    <a:solidFill>
                      <a:srgbClr val="FF0000"/>
                    </a:solidFill>
                    <a:latin typeface="標楷體" panose="03000509000000000000" pitchFamily="65" charset="-120"/>
                    <a:ea typeface="標楷體" panose="03000509000000000000" pitchFamily="65" charset="-120"/>
                  </a:rPr>
                  <a:t>K</a:t>
                </a:r>
                <a:r>
                  <a:rPr lang="zh-TW" altLang="en-US" sz="2400" b="1" dirty="0" smtClean="0">
                    <a:solidFill>
                      <a:srgbClr val="FF0000"/>
                    </a:solidFill>
                    <a:latin typeface="標楷體" panose="03000509000000000000" pitchFamily="65" charset="-120"/>
                    <a:ea typeface="標楷體" panose="03000509000000000000" pitchFamily="65" charset="-120"/>
                  </a:rPr>
                  <a:t>）</a:t>
                </a:r>
                <a:endParaRPr lang="zh-TW" altLang="en-US" sz="2400" b="1" dirty="0">
                  <a:solidFill>
                    <a:srgbClr val="FF0000"/>
                  </a:solidFill>
                  <a:latin typeface="標楷體" panose="03000509000000000000" pitchFamily="65" charset="-120"/>
                  <a:ea typeface="標楷體" panose="03000509000000000000" pitchFamily="65" charset="-120"/>
                </a:endParaRPr>
              </a:p>
            </p:txBody>
          </p:sp>
        </p:grpSp>
        <p:grpSp>
          <p:nvGrpSpPr>
            <p:cNvPr id="14" name="群組 49"/>
            <p:cNvGrpSpPr/>
            <p:nvPr/>
          </p:nvGrpSpPr>
          <p:grpSpPr>
            <a:xfrm>
              <a:off x="4381499" y="4562475"/>
              <a:ext cx="1662727" cy="1261581"/>
              <a:chOff x="4333875" y="4410075"/>
              <a:chExt cx="1710352" cy="1413981"/>
            </a:xfrm>
          </p:grpSpPr>
          <p:cxnSp>
            <p:nvCxnSpPr>
              <p:cNvPr id="48" name="直線接點 47"/>
              <p:cNvCxnSpPr>
                <a:endCxn id="45" idx="1"/>
              </p:cNvCxnSpPr>
              <p:nvPr/>
            </p:nvCxnSpPr>
            <p:spPr>
              <a:xfrm>
                <a:off x="4405770" y="4514850"/>
                <a:ext cx="1638457" cy="1309206"/>
              </a:xfrm>
              <a:prstGeom prst="line">
                <a:avLst/>
              </a:prstGeom>
              <a:ln w="38100"/>
            </p:spPr>
            <p:style>
              <a:lnRef idx="1">
                <a:schemeClr val="dk1"/>
              </a:lnRef>
              <a:fillRef idx="0">
                <a:schemeClr val="dk1"/>
              </a:fillRef>
              <a:effectRef idx="0">
                <a:schemeClr val="dk1"/>
              </a:effectRef>
              <a:fontRef idx="minor">
                <a:schemeClr val="tx1"/>
              </a:fontRef>
            </p:style>
          </p:cxnSp>
          <p:sp>
            <p:nvSpPr>
              <p:cNvPr id="49" name="橢圓 48"/>
              <p:cNvSpPr/>
              <p:nvPr/>
            </p:nvSpPr>
            <p:spPr>
              <a:xfrm>
                <a:off x="4333875" y="4410075"/>
                <a:ext cx="149098" cy="18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15" name="群組 56"/>
            <p:cNvGrpSpPr/>
            <p:nvPr/>
          </p:nvGrpSpPr>
          <p:grpSpPr>
            <a:xfrm>
              <a:off x="594691" y="5560912"/>
              <a:ext cx="1800000" cy="432000"/>
              <a:chOff x="5098658" y="3467100"/>
              <a:chExt cx="1317175" cy="733425"/>
            </a:xfrm>
          </p:grpSpPr>
          <p:sp>
            <p:nvSpPr>
              <p:cNvPr id="58" name="圓角矩形 57"/>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p:cNvSpPr txBox="1"/>
              <p:nvPr/>
            </p:nvSpPr>
            <p:spPr>
              <a:xfrm>
                <a:off x="5098658" y="3494938"/>
                <a:ext cx="1317175" cy="400111"/>
              </a:xfrm>
              <a:prstGeom prst="rect">
                <a:avLst/>
              </a:prstGeom>
              <a:noFill/>
            </p:spPr>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學</a:t>
                </a:r>
                <a:r>
                  <a:rPr lang="zh-TW" altLang="en-US" sz="2000" b="1" dirty="0">
                    <a:latin typeface="標楷體" panose="03000509000000000000" pitchFamily="65" charset="-120"/>
                    <a:ea typeface="標楷體" panose="03000509000000000000" pitchFamily="65" charset="-120"/>
                  </a:rPr>
                  <a:t>科</a:t>
                </a:r>
                <a:r>
                  <a:rPr lang="zh-TW" altLang="en-US" sz="2000" b="1" dirty="0" smtClean="0">
                    <a:latin typeface="標楷體" panose="03000509000000000000" pitchFamily="65" charset="-120"/>
                    <a:ea typeface="標楷體" panose="03000509000000000000" pitchFamily="65" charset="-120"/>
                  </a:rPr>
                  <a:t>科技知識</a:t>
                </a:r>
                <a:endParaRPr lang="en-US" altLang="zh-TW" sz="2000" b="1" dirty="0" smtClean="0">
                  <a:latin typeface="標楷體" panose="03000509000000000000" pitchFamily="65" charset="-120"/>
                  <a:ea typeface="標楷體" panose="03000509000000000000" pitchFamily="65" charset="-120"/>
                </a:endParaRPr>
              </a:p>
            </p:txBody>
          </p:sp>
        </p:grpSp>
        <p:grpSp>
          <p:nvGrpSpPr>
            <p:cNvPr id="16" name="群組 59"/>
            <p:cNvGrpSpPr/>
            <p:nvPr/>
          </p:nvGrpSpPr>
          <p:grpSpPr>
            <a:xfrm rot="18612489">
              <a:off x="5252930" y="4196495"/>
              <a:ext cx="1386277" cy="920856"/>
              <a:chOff x="4333875" y="4410075"/>
              <a:chExt cx="1710352" cy="1413981"/>
            </a:xfrm>
          </p:grpSpPr>
          <p:cxnSp>
            <p:nvCxnSpPr>
              <p:cNvPr id="61" name="直線接點 60"/>
              <p:cNvCxnSpPr/>
              <p:nvPr/>
            </p:nvCxnSpPr>
            <p:spPr>
              <a:xfrm>
                <a:off x="4405770" y="4514850"/>
                <a:ext cx="1638457" cy="1309206"/>
              </a:xfrm>
              <a:prstGeom prst="line">
                <a:avLst/>
              </a:prstGeom>
              <a:ln w="19050"/>
            </p:spPr>
            <p:style>
              <a:lnRef idx="1">
                <a:schemeClr val="dk1"/>
              </a:lnRef>
              <a:fillRef idx="0">
                <a:schemeClr val="dk1"/>
              </a:fillRef>
              <a:effectRef idx="0">
                <a:schemeClr val="dk1"/>
              </a:effectRef>
              <a:fontRef idx="minor">
                <a:schemeClr val="tx1"/>
              </a:fontRef>
            </p:style>
          </p:cxnSp>
          <p:sp>
            <p:nvSpPr>
              <p:cNvPr id="62" name="橢圓 61"/>
              <p:cNvSpPr/>
              <p:nvPr/>
            </p:nvSpPr>
            <p:spPr>
              <a:xfrm>
                <a:off x="4333875" y="4410075"/>
                <a:ext cx="149098" cy="180975"/>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17" name="群組 62"/>
            <p:cNvGrpSpPr/>
            <p:nvPr/>
          </p:nvGrpSpPr>
          <p:grpSpPr>
            <a:xfrm rot="6642602">
              <a:off x="2397825" y="4884983"/>
              <a:ext cx="1219545" cy="896505"/>
              <a:chOff x="4333875" y="4410075"/>
              <a:chExt cx="1710352" cy="1413981"/>
            </a:xfrm>
          </p:grpSpPr>
          <p:cxnSp>
            <p:nvCxnSpPr>
              <p:cNvPr id="64" name="直線接點 63"/>
              <p:cNvCxnSpPr/>
              <p:nvPr/>
            </p:nvCxnSpPr>
            <p:spPr>
              <a:xfrm>
                <a:off x="4405770" y="4514850"/>
                <a:ext cx="1638457" cy="1309206"/>
              </a:xfrm>
              <a:prstGeom prst="line">
                <a:avLst/>
              </a:prstGeom>
              <a:ln w="19050"/>
            </p:spPr>
            <p:style>
              <a:lnRef idx="1">
                <a:schemeClr val="dk1"/>
              </a:lnRef>
              <a:fillRef idx="0">
                <a:schemeClr val="dk1"/>
              </a:fillRef>
              <a:effectRef idx="0">
                <a:schemeClr val="dk1"/>
              </a:effectRef>
              <a:fontRef idx="minor">
                <a:schemeClr val="tx1"/>
              </a:fontRef>
            </p:style>
          </p:cxnSp>
          <p:sp>
            <p:nvSpPr>
              <p:cNvPr id="65" name="橢圓 64"/>
              <p:cNvSpPr/>
              <p:nvPr/>
            </p:nvSpPr>
            <p:spPr>
              <a:xfrm>
                <a:off x="4333875" y="4410075"/>
                <a:ext cx="149098" cy="180975"/>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cxnSp>
          <p:nvCxnSpPr>
            <p:cNvPr id="67" name="直線接點 66"/>
            <p:cNvCxnSpPr/>
            <p:nvPr/>
          </p:nvCxnSpPr>
          <p:spPr>
            <a:xfrm flipH="1" flipV="1">
              <a:off x="2394691" y="2754276"/>
              <a:ext cx="2039002" cy="860078"/>
            </a:xfrm>
            <a:prstGeom prst="line">
              <a:avLst/>
            </a:prstGeom>
            <a:ln w="19050"/>
          </p:spPr>
          <p:style>
            <a:lnRef idx="1">
              <a:schemeClr val="dk1"/>
            </a:lnRef>
            <a:fillRef idx="0">
              <a:schemeClr val="dk1"/>
            </a:fillRef>
            <a:effectRef idx="0">
              <a:schemeClr val="dk1"/>
            </a:effectRef>
            <a:fontRef idx="minor">
              <a:schemeClr val="tx1"/>
            </a:fontRef>
          </p:style>
        </p:cxnSp>
        <p:sp>
          <p:nvSpPr>
            <p:cNvPr id="68" name="橢圓 67"/>
            <p:cNvSpPr/>
            <p:nvPr/>
          </p:nvSpPr>
          <p:spPr>
            <a:xfrm rot="10498270">
              <a:off x="4356566" y="3572661"/>
              <a:ext cx="112214" cy="108923"/>
            </a:xfrm>
            <a:prstGeom prst="ellips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18" name="群組 69"/>
            <p:cNvGrpSpPr/>
            <p:nvPr/>
          </p:nvGrpSpPr>
          <p:grpSpPr>
            <a:xfrm>
              <a:off x="603494" y="2547393"/>
              <a:ext cx="1800000" cy="432000"/>
              <a:chOff x="5098658" y="3467100"/>
              <a:chExt cx="1317175" cy="733425"/>
            </a:xfrm>
          </p:grpSpPr>
          <p:sp>
            <p:nvSpPr>
              <p:cNvPr id="71" name="圓角矩形 70"/>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p:cNvSpPr txBox="1"/>
              <p:nvPr/>
            </p:nvSpPr>
            <p:spPr>
              <a:xfrm>
                <a:off x="5098658" y="3494938"/>
                <a:ext cx="1317175" cy="679284"/>
              </a:xfrm>
              <a:prstGeom prst="rect">
                <a:avLst/>
              </a:prstGeom>
              <a:noFill/>
            </p:spPr>
            <p:txBody>
              <a:bodyPr wrap="square" rtlCol="0">
                <a:spAutoFit/>
              </a:bodyPr>
              <a:lstStyle/>
              <a:p>
                <a:pPr algn="ctr"/>
                <a:r>
                  <a:rPr lang="zh-TW" altLang="en-US" sz="2000" b="1" dirty="0" smtClean="0">
                    <a:latin typeface="標楷體" panose="03000509000000000000" pitchFamily="65" charset="-120"/>
                    <a:ea typeface="標楷體" panose="03000509000000000000" pitchFamily="65" charset="-120"/>
                  </a:rPr>
                  <a:t>學科教</a:t>
                </a:r>
                <a:r>
                  <a:rPr lang="zh-TW" altLang="en-US" sz="2000" b="1" dirty="0">
                    <a:latin typeface="標楷體" panose="03000509000000000000" pitchFamily="65" charset="-120"/>
                    <a:ea typeface="標楷體" panose="03000509000000000000" pitchFamily="65" charset="-120"/>
                  </a:rPr>
                  <a:t>學</a:t>
                </a:r>
                <a:r>
                  <a:rPr lang="zh-TW" altLang="en-US" sz="2000" b="1" dirty="0" smtClean="0">
                    <a:latin typeface="標楷體" panose="03000509000000000000" pitchFamily="65" charset="-120"/>
                    <a:ea typeface="標楷體" panose="03000509000000000000" pitchFamily="65" charset="-120"/>
                  </a:rPr>
                  <a:t>知識</a:t>
                </a:r>
                <a:endParaRPr lang="en-US" altLang="zh-TW" sz="2000" b="1" dirty="0" smtClean="0">
                  <a:latin typeface="標楷體" panose="03000509000000000000" pitchFamily="65" charset="-120"/>
                  <a:ea typeface="標楷體" panose="03000509000000000000" pitchFamily="65" charset="-120"/>
                </a:endParaRPr>
              </a:p>
            </p:txBody>
          </p:sp>
        </p:grpSp>
        <p:grpSp>
          <p:nvGrpSpPr>
            <p:cNvPr id="19" name="群組 72"/>
            <p:cNvGrpSpPr/>
            <p:nvPr/>
          </p:nvGrpSpPr>
          <p:grpSpPr>
            <a:xfrm>
              <a:off x="6669377" y="4186372"/>
              <a:ext cx="1800000" cy="432000"/>
              <a:chOff x="5098658" y="3467100"/>
              <a:chExt cx="1317175" cy="733425"/>
            </a:xfrm>
          </p:grpSpPr>
          <p:sp>
            <p:nvSpPr>
              <p:cNvPr id="74" name="圓角矩形 73"/>
              <p:cNvSpPr/>
              <p:nvPr/>
            </p:nvSpPr>
            <p:spPr>
              <a:xfrm>
                <a:off x="5145624" y="3467100"/>
                <a:ext cx="1236126"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文字方塊 74"/>
              <p:cNvSpPr txBox="1"/>
              <p:nvPr/>
            </p:nvSpPr>
            <p:spPr>
              <a:xfrm>
                <a:off x="5098658" y="3494938"/>
                <a:ext cx="1317175" cy="679284"/>
              </a:xfrm>
              <a:prstGeom prst="rect">
                <a:avLst/>
              </a:prstGeom>
              <a:noFill/>
            </p:spPr>
            <p:txBody>
              <a:bodyPr wrap="square" rtlCol="0">
                <a:spAutoFit/>
              </a:bodyPr>
              <a:lstStyle/>
              <a:p>
                <a:pPr algn="ctr"/>
                <a:r>
                  <a:rPr lang="zh-TW" altLang="en-US" sz="2000" b="1" dirty="0">
                    <a:latin typeface="標楷體" panose="03000509000000000000" pitchFamily="65" charset="-120"/>
                    <a:ea typeface="標楷體" panose="03000509000000000000" pitchFamily="65" charset="-120"/>
                  </a:rPr>
                  <a:t>教學</a:t>
                </a:r>
                <a:r>
                  <a:rPr lang="zh-TW" altLang="en-US" sz="2000" b="1" dirty="0" smtClean="0">
                    <a:latin typeface="標楷體" panose="03000509000000000000" pitchFamily="65" charset="-120"/>
                    <a:ea typeface="標楷體" panose="03000509000000000000" pitchFamily="65" charset="-120"/>
                  </a:rPr>
                  <a:t>科技知識</a:t>
                </a:r>
                <a:endParaRPr lang="en-US" altLang="zh-TW" sz="2000" b="1" dirty="0" smtClean="0">
                  <a:latin typeface="標楷體" panose="03000509000000000000" pitchFamily="65" charset="-120"/>
                  <a:ea typeface="標楷體" panose="03000509000000000000" pitchFamily="65" charset="-120"/>
                </a:endParaRPr>
              </a:p>
            </p:txBody>
          </p:sp>
        </p:grpSp>
      </p:grpSp>
      <p:sp>
        <p:nvSpPr>
          <p:cNvPr id="4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60161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4" y="931288"/>
            <a:ext cx="7610731" cy="5264209"/>
          </a:xfrm>
        </p:spPr>
        <p:txBody>
          <a:bodyPr>
            <a:normAutofit/>
          </a:bodyPr>
          <a:lstStyle/>
          <a:p>
            <a:pPr marL="85725" indent="0">
              <a:lnSpc>
                <a:spcPct val="100000"/>
              </a:lnSpc>
              <a:buClrTx/>
              <a:buNone/>
              <a:tabLst>
                <a:tab pos="0" algn="l"/>
                <a:tab pos="360000" algn="l"/>
              </a:tabLst>
            </a:pPr>
            <a:r>
              <a:rPr lang="zh-TW" altLang="en-US" sz="3200" b="1" dirty="0">
                <a:cs typeface="Times New Roman" panose="02020603050405020304" pitchFamily="18" charset="0"/>
              </a:rPr>
              <a:t>（二</a:t>
            </a:r>
            <a:r>
              <a:rPr lang="zh-TW" altLang="en-US" sz="3200" b="1" dirty="0" smtClean="0">
                <a:cs typeface="Times New Roman" panose="02020603050405020304" pitchFamily="18" charset="0"/>
              </a:rPr>
              <a:t>）教師知識</a:t>
            </a:r>
            <a:r>
              <a:rPr lang="zh-TW" altLang="en-US" sz="3200" b="1" dirty="0"/>
              <a:t>（續）</a:t>
            </a:r>
            <a:endParaRPr lang="zh-TW" altLang="en-US" sz="2800" b="1" dirty="0"/>
          </a:p>
          <a:p>
            <a:pPr marL="542925" indent="-457200">
              <a:lnSpc>
                <a:spcPct val="100000"/>
              </a:lnSpc>
              <a:buClrTx/>
              <a:buFont typeface="Arial" panose="020B0604020202020204" pitchFamily="34" charset="0"/>
              <a:buChar char="•"/>
              <a:tabLst>
                <a:tab pos="0" algn="l"/>
                <a:tab pos="360000" algn="l"/>
              </a:tabLst>
            </a:pPr>
            <a:r>
              <a:rPr lang="zh-TW" altLang="en-US" sz="2800" b="1" spc="100" dirty="0" smtClean="0"/>
              <a:t>學科教學科技知識</a:t>
            </a:r>
            <a:r>
              <a:rPr lang="zh-TW" altLang="en-US" sz="2400" b="1" dirty="0" smtClean="0"/>
              <a:t>（</a:t>
            </a:r>
            <a:r>
              <a:rPr lang="en-US" altLang="zh-TW" sz="2400" b="1" dirty="0" smtClean="0"/>
              <a:t>TPACK</a:t>
            </a:r>
            <a:r>
              <a:rPr lang="zh-TW" altLang="en-US" sz="2400" b="1" dirty="0"/>
              <a:t>）（續）</a:t>
            </a:r>
            <a:r>
              <a:rPr lang="en-US" altLang="zh-TW" sz="2400" b="1" dirty="0"/>
              <a:t/>
            </a:r>
            <a:br>
              <a:rPr lang="en-US" altLang="zh-TW" sz="2400" b="1" dirty="0"/>
            </a:br>
            <a:r>
              <a:rPr lang="zh-TW" altLang="en-US" sz="2400" dirty="0" smtClean="0"/>
              <a:t>（</a:t>
            </a:r>
            <a:r>
              <a:rPr lang="en-US" altLang="zh-TW" sz="2400" dirty="0"/>
              <a:t>Mishra</a:t>
            </a:r>
            <a:r>
              <a:rPr lang="zh-TW" altLang="en-US" sz="2400" dirty="0"/>
              <a:t> ＆ </a:t>
            </a:r>
            <a:r>
              <a:rPr lang="en-US" altLang="zh-TW" sz="2400" dirty="0"/>
              <a:t>Koehler,2006</a:t>
            </a:r>
            <a:r>
              <a:rPr lang="zh-TW" altLang="en-US" sz="2400" dirty="0" smtClean="0"/>
              <a:t>）</a:t>
            </a:r>
            <a:endParaRPr lang="en-US" altLang="zh-TW" sz="2400" dirty="0" smtClean="0"/>
          </a:p>
          <a:p>
            <a:pPr marL="542925" indent="-457200">
              <a:lnSpc>
                <a:spcPct val="100000"/>
              </a:lnSpc>
              <a:buClr>
                <a:schemeClr val="tx1"/>
              </a:buClr>
              <a:buFont typeface="+mj-lt"/>
              <a:buAutoNum type="arabicPeriod"/>
              <a:tabLst>
                <a:tab pos="0" algn="l"/>
                <a:tab pos="360000" algn="l"/>
              </a:tabLst>
            </a:pPr>
            <a:r>
              <a:rPr lang="zh-TW" altLang="en-US" sz="2400" dirty="0" smtClean="0">
                <a:solidFill>
                  <a:srgbClr val="0070C0"/>
                </a:solidFill>
              </a:rPr>
              <a:t>學科知識</a:t>
            </a:r>
            <a:r>
              <a:rPr lang="zh-TW" altLang="en-US" sz="2400" dirty="0" smtClean="0"/>
              <a:t>（</a:t>
            </a:r>
            <a:r>
              <a:rPr lang="en-US" altLang="zh-TW" sz="2400" dirty="0" smtClean="0"/>
              <a:t>CK</a:t>
            </a:r>
            <a:r>
              <a:rPr lang="zh-TW" altLang="en-US" sz="2400" dirty="0" smtClean="0"/>
              <a:t>）：要教的或要學的內容</a:t>
            </a:r>
            <a:endParaRPr lang="en-US" altLang="zh-TW" sz="2400" dirty="0" smtClean="0"/>
          </a:p>
          <a:p>
            <a:pPr marL="542925" indent="-457200">
              <a:lnSpc>
                <a:spcPct val="100000"/>
              </a:lnSpc>
              <a:buClr>
                <a:schemeClr val="tx1"/>
              </a:buClr>
              <a:buFont typeface="+mj-lt"/>
              <a:buAutoNum type="arabicPeriod"/>
              <a:tabLst>
                <a:tab pos="0" algn="l"/>
                <a:tab pos="360000" algn="l"/>
              </a:tabLst>
            </a:pPr>
            <a:r>
              <a:rPr lang="zh-TW" altLang="en-US" sz="2400" dirty="0" smtClean="0">
                <a:solidFill>
                  <a:srgbClr val="0070C0"/>
                </a:solidFill>
              </a:rPr>
              <a:t>科技知識</a:t>
            </a:r>
            <a:r>
              <a:rPr lang="zh-TW" altLang="en-US" sz="2400" dirty="0" smtClean="0"/>
              <a:t>（</a:t>
            </a:r>
            <a:r>
              <a:rPr lang="en-US" altLang="zh-TW" sz="2400" dirty="0" smtClean="0"/>
              <a:t>T</a:t>
            </a:r>
            <a:r>
              <a:rPr lang="en-US" altLang="zh-TW" sz="2400" dirty="0"/>
              <a:t>K</a:t>
            </a:r>
            <a:r>
              <a:rPr lang="zh-TW" altLang="en-US" sz="2400" dirty="0" smtClean="0"/>
              <a:t>）：包括現代科技，例如電腦、網際網路、數位攝影，以及較為傳統的投影機、書本等媒體</a:t>
            </a:r>
            <a:endParaRPr lang="en-US" altLang="zh-TW" sz="2400" dirty="0" smtClean="0"/>
          </a:p>
          <a:p>
            <a:pPr marL="542925" indent="-457200">
              <a:lnSpc>
                <a:spcPct val="100000"/>
              </a:lnSpc>
              <a:buClr>
                <a:schemeClr val="tx1"/>
              </a:buClr>
              <a:buFont typeface="+mj-lt"/>
              <a:buAutoNum type="arabicPeriod"/>
              <a:tabLst>
                <a:tab pos="0" algn="l"/>
                <a:tab pos="360000" algn="l"/>
              </a:tabLst>
            </a:pPr>
            <a:r>
              <a:rPr lang="zh-TW" altLang="en-US" sz="2400" dirty="0" smtClean="0">
                <a:solidFill>
                  <a:srgbClr val="0070C0"/>
                </a:solidFill>
              </a:rPr>
              <a:t>教學法知識</a:t>
            </a:r>
            <a:r>
              <a:rPr lang="zh-TW" altLang="en-US" sz="2400" dirty="0" smtClean="0"/>
              <a:t>（</a:t>
            </a:r>
            <a:r>
              <a:rPr lang="en-US" altLang="zh-TW" sz="2400" dirty="0" smtClean="0"/>
              <a:t>P</a:t>
            </a:r>
            <a:r>
              <a:rPr lang="en-US" altLang="zh-TW" sz="2400" dirty="0"/>
              <a:t>K</a:t>
            </a:r>
            <a:r>
              <a:rPr lang="zh-TW" altLang="en-US" sz="2400" dirty="0" smtClean="0"/>
              <a:t>）：教學與學習策略、方法、程序、與過程的集合體</a:t>
            </a:r>
            <a:endParaRPr lang="en-US" altLang="zh-TW" sz="2400" dirty="0" smtClean="0"/>
          </a:p>
          <a:p>
            <a:pPr marL="542925" indent="-457200">
              <a:lnSpc>
                <a:spcPct val="100000"/>
              </a:lnSpc>
              <a:buClr>
                <a:schemeClr val="tx1"/>
              </a:buClr>
              <a:buFont typeface="+mj-lt"/>
              <a:buAutoNum type="arabicPeriod"/>
              <a:tabLst>
                <a:tab pos="0" algn="l"/>
                <a:tab pos="360000" algn="l"/>
              </a:tabLst>
            </a:pPr>
            <a:r>
              <a:rPr lang="en-US" altLang="zh-TW" sz="2400" dirty="0" smtClean="0">
                <a:solidFill>
                  <a:srgbClr val="FF0000"/>
                </a:solidFill>
              </a:rPr>
              <a:t>TPACK</a:t>
            </a:r>
            <a:r>
              <a:rPr lang="zh-TW" altLang="en-US" sz="2400" dirty="0" smtClean="0"/>
              <a:t>則是能夠</a:t>
            </a:r>
            <a:r>
              <a:rPr lang="zh-TW" altLang="en-US" sz="2400" dirty="0" smtClean="0">
                <a:solidFill>
                  <a:srgbClr val="0070C0"/>
                </a:solidFill>
              </a:rPr>
              <a:t>了解與協調三種組成之間的關係</a:t>
            </a:r>
            <a:r>
              <a:rPr lang="zh-TW" altLang="en-US" sz="2400" dirty="0" smtClean="0"/>
              <a:t>，如此才能真正做到</a:t>
            </a:r>
            <a:r>
              <a:rPr lang="zh-TW" altLang="en-US" sz="2400" dirty="0" smtClean="0">
                <a:solidFill>
                  <a:srgbClr val="FF0000"/>
                </a:solidFill>
              </a:rPr>
              <a:t>科技融入</a:t>
            </a:r>
            <a:endParaRPr lang="en-US" altLang="zh-TW" sz="2400" dirty="0" smtClean="0">
              <a:solidFill>
                <a:srgbClr val="FF0000"/>
              </a:solidFill>
            </a:endParaRPr>
          </a:p>
          <a:p>
            <a:pPr marL="542925" indent="-457200">
              <a:lnSpc>
                <a:spcPct val="100000"/>
              </a:lnSpc>
              <a:buClrTx/>
              <a:buFont typeface="+mj-lt"/>
              <a:buAutoNum type="arabicPeriod"/>
              <a:tabLst>
                <a:tab pos="0" algn="l"/>
                <a:tab pos="360000" algn="l"/>
              </a:tabLst>
            </a:pPr>
            <a:endParaRPr lang="en-US" altLang="zh-TW" sz="2400" spc="-150" dirty="0" smtClean="0"/>
          </a:p>
          <a:p>
            <a:pPr marL="85725" indent="0">
              <a:lnSpc>
                <a:spcPct val="100000"/>
              </a:lnSpc>
              <a:buClrTx/>
              <a:buNone/>
              <a:tabLst>
                <a:tab pos="0" algn="l"/>
                <a:tab pos="360000" algn="l"/>
              </a:tabLst>
            </a:pPr>
            <a:endParaRPr lang="en-US" altLang="zh-TW" sz="2800" spc="-150" dirty="0"/>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14</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22599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1008061"/>
            <a:ext cx="8020304" cy="5264209"/>
          </a:xfrm>
        </p:spPr>
        <p:txBody>
          <a:bodyPr/>
          <a:lstStyle/>
          <a:p>
            <a:pPr marL="0" indent="0">
              <a:buNone/>
            </a:pPr>
            <a:r>
              <a:rPr lang="zh-TW" altLang="en-US" sz="3200" b="1" dirty="0">
                <a:latin typeface="Times New Roman" panose="02020603050405020304" pitchFamily="18" charset="0"/>
                <a:cs typeface="Times New Roman" panose="02020603050405020304" pitchFamily="18" charset="0"/>
              </a:rPr>
              <a:t>（三）教師思考與行動</a:t>
            </a:r>
            <a:r>
              <a:rPr lang="zh-TW" altLang="en-US" sz="3200" b="1" dirty="0" smtClean="0">
                <a:latin typeface="Times New Roman" panose="02020603050405020304" pitchFamily="18" charset="0"/>
                <a:cs typeface="Times New Roman" panose="02020603050405020304" pitchFamily="18" charset="0"/>
              </a:rPr>
              <a:t>模式</a:t>
            </a:r>
            <a:r>
              <a:rPr lang="en-US" altLang="zh-TW" sz="3200" b="1" dirty="0">
                <a:latin typeface="Times New Roman" panose="02020603050405020304" pitchFamily="18" charset="0"/>
                <a:cs typeface="Times New Roman" panose="02020603050405020304" pitchFamily="18" charset="0"/>
              </a:rPr>
              <a:t/>
            </a:r>
            <a:br>
              <a:rPr lang="en-US" altLang="zh-TW" sz="3200" b="1" dirty="0">
                <a:latin typeface="Times New Roman" panose="02020603050405020304" pitchFamily="18" charset="0"/>
                <a:cs typeface="Times New Roman" panose="02020603050405020304" pitchFamily="18" charset="0"/>
              </a:rPr>
            </a:br>
            <a:r>
              <a:rPr lang="en-US" altLang="zh-TW" sz="3200" b="1" dirty="0">
                <a:latin typeface="Times New Roman" panose="02020603050405020304" pitchFamily="18" charset="0"/>
                <a:cs typeface="Times New Roman" panose="02020603050405020304" pitchFamily="18" charset="0"/>
              </a:rPr>
              <a:t> </a:t>
            </a:r>
            <a:r>
              <a:rPr lang="zh-TW" altLang="en-US" sz="3200" b="1" dirty="0" smtClean="0">
                <a:latin typeface="Times New Roman" panose="02020603050405020304" pitchFamily="18" charset="0"/>
                <a:cs typeface="Times New Roman" panose="02020603050405020304" pitchFamily="18" charset="0"/>
              </a:rPr>
              <a:t>         </a:t>
            </a:r>
            <a:r>
              <a:rPr lang="zh-TW" altLang="en-US" b="1" dirty="0" smtClean="0">
                <a:latin typeface="Times New Roman" panose="02020603050405020304" pitchFamily="18" charset="0"/>
                <a:cs typeface="Times New Roman" panose="02020603050405020304" pitchFamily="18" charset="0"/>
              </a:rPr>
              <a:t>（</a:t>
            </a:r>
            <a:r>
              <a:rPr lang="en-US" altLang="zh-TW" b="1" dirty="0">
                <a:latin typeface="Times New Roman" panose="02020603050405020304" pitchFamily="18" charset="0"/>
                <a:cs typeface="Times New Roman" panose="02020603050405020304" pitchFamily="18" charset="0"/>
              </a:rPr>
              <a:t>A Model of Teacher Thought and Action</a:t>
            </a:r>
            <a:r>
              <a:rPr lang="zh-TW" altLang="en-US" b="1" dirty="0">
                <a:latin typeface="Times New Roman" panose="02020603050405020304" pitchFamily="18" charset="0"/>
                <a:cs typeface="Times New Roman" panose="02020603050405020304" pitchFamily="18" charset="0"/>
              </a:rPr>
              <a:t>）</a:t>
            </a:r>
            <a:endParaRPr lang="zh-TW" altLang="en-US" sz="1600" b="1" dirty="0" smtClean="0">
              <a:latin typeface="Times New Roman" panose="02020603050405020304" pitchFamily="18" charset="0"/>
              <a:cs typeface="Times New Roman" panose="02020603050405020304" pitchFamily="18" charset="0"/>
            </a:endParaRPr>
          </a:p>
          <a:p>
            <a:pPr marL="447675" indent="-447675">
              <a:buClrTx/>
              <a:buFont typeface="Arial" panose="020B0604020202020204" pitchFamily="34" charset="0"/>
              <a:buChar char="•"/>
            </a:pPr>
            <a:r>
              <a:rPr lang="zh-TW" altLang="en-US" sz="2800" dirty="0" smtClean="0"/>
              <a:t>教師行為</a:t>
            </a:r>
            <a:r>
              <a:rPr lang="en-US" altLang="zh-TW" sz="2800" dirty="0" smtClean="0"/>
              <a:t>—</a:t>
            </a:r>
            <a:r>
              <a:rPr lang="zh-TW" altLang="en-US" sz="2800" dirty="0" smtClean="0"/>
              <a:t>教材轉化</a:t>
            </a:r>
            <a:r>
              <a:rPr lang="en-US" altLang="zh-TW" sz="2800" dirty="0" smtClean="0"/>
              <a:t>—</a:t>
            </a:r>
            <a:r>
              <a:rPr lang="zh-TW" altLang="en-US" sz="2800" dirty="0" smtClean="0"/>
              <a:t>學生學習</a:t>
            </a:r>
            <a:r>
              <a:rPr lang="en-US" altLang="zh-TW" sz="2800" dirty="0" smtClean="0"/>
              <a:t>—</a:t>
            </a:r>
            <a:r>
              <a:rPr lang="zh-TW" altLang="en-US" sz="2800" dirty="0" smtClean="0"/>
              <a:t>教師行動策略</a:t>
            </a:r>
            <a:endParaRPr lang="en-US" altLang="zh-TW" sz="2800" dirty="0" smtClean="0"/>
          </a:p>
          <a:p>
            <a:pPr marL="447675" indent="-447675">
              <a:buClrTx/>
              <a:buFont typeface="Arial" panose="020B0604020202020204" pitchFamily="34" charset="0"/>
              <a:buChar char="•"/>
            </a:pPr>
            <a:r>
              <a:rPr lang="en-US" altLang="zh-TW" sz="2800" dirty="0" smtClean="0"/>
              <a:t>Shulman(1987</a:t>
            </a:r>
            <a:r>
              <a:rPr lang="en-US" altLang="zh-TW" sz="2800" dirty="0"/>
              <a:t>)</a:t>
            </a:r>
            <a:r>
              <a:rPr lang="zh-TW" altLang="en-US" sz="2800" dirty="0"/>
              <a:t>：理解</a:t>
            </a:r>
            <a:r>
              <a:rPr lang="en-US" altLang="zh-TW" sz="2800" dirty="0"/>
              <a:t>—</a:t>
            </a:r>
            <a:r>
              <a:rPr lang="zh-TW" altLang="en-US" sz="2800" dirty="0"/>
              <a:t>轉化</a:t>
            </a:r>
            <a:r>
              <a:rPr lang="en-US" altLang="zh-TW" sz="2800" dirty="0"/>
              <a:t>—</a:t>
            </a:r>
            <a:r>
              <a:rPr lang="zh-TW" altLang="en-US" sz="2800" dirty="0"/>
              <a:t>教學</a:t>
            </a:r>
            <a:r>
              <a:rPr lang="en-US" altLang="zh-TW" sz="2800" dirty="0"/>
              <a:t>—</a:t>
            </a:r>
            <a:r>
              <a:rPr lang="zh-TW" altLang="en-US" sz="2800" dirty="0"/>
              <a:t>評鑑</a:t>
            </a:r>
            <a:r>
              <a:rPr lang="en-US" altLang="zh-TW" sz="2800" dirty="0"/>
              <a:t>—</a:t>
            </a:r>
            <a:r>
              <a:rPr lang="zh-TW" altLang="en-US" sz="2800" dirty="0"/>
              <a:t>反省</a:t>
            </a:r>
            <a:r>
              <a:rPr lang="en-US" altLang="zh-TW" sz="2800" dirty="0"/>
              <a:t>—</a:t>
            </a:r>
            <a:r>
              <a:rPr lang="zh-TW" altLang="en-US" sz="2800" dirty="0"/>
              <a:t>新</a:t>
            </a:r>
            <a:r>
              <a:rPr lang="zh-TW" altLang="en-US" sz="2800" dirty="0" smtClean="0"/>
              <a:t>理解</a:t>
            </a:r>
            <a:endParaRPr lang="en-US" altLang="zh-TW" sz="2800" dirty="0"/>
          </a:p>
          <a:p>
            <a:endParaRPr lang="en-US" altLang="zh-TW" sz="32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15</a:t>
            </a:fld>
            <a:endParaRPr lang="zh-TW" alt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6" r="6795" b="7089"/>
          <a:stretch/>
        </p:blipFill>
        <p:spPr bwMode="auto">
          <a:xfrm>
            <a:off x="1568861" y="3209581"/>
            <a:ext cx="5828223" cy="339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53940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1003942"/>
            <a:ext cx="7499350" cy="5264209"/>
          </a:xfrm>
        </p:spPr>
        <p:txBody>
          <a:bodyPr/>
          <a:lstStyle/>
          <a:p>
            <a:pPr marL="0" indent="0">
              <a:buNone/>
            </a:pPr>
            <a:r>
              <a:rPr lang="zh-TW" altLang="en-US" sz="3200" b="1" dirty="0">
                <a:latin typeface="Times New Roman" panose="02020603050405020304" pitchFamily="18" charset="0"/>
                <a:cs typeface="Times New Roman" panose="02020603050405020304" pitchFamily="18" charset="0"/>
              </a:rPr>
              <a:t>（三）教師思考與行動</a:t>
            </a:r>
            <a:r>
              <a:rPr lang="zh-TW" altLang="en-US" sz="3200" b="1" dirty="0" smtClean="0">
                <a:latin typeface="Times New Roman" panose="02020603050405020304" pitchFamily="18" charset="0"/>
                <a:cs typeface="Times New Roman" panose="02020603050405020304" pitchFamily="18" charset="0"/>
              </a:rPr>
              <a:t>模式</a:t>
            </a:r>
            <a:r>
              <a:rPr lang="zh-TW" altLang="en-US" sz="3200" b="1" dirty="0"/>
              <a:t>（續）</a:t>
            </a:r>
            <a:endParaRPr lang="zh-TW" altLang="en-US" sz="3200" b="1" dirty="0">
              <a:latin typeface="Times New Roman" panose="02020603050405020304" pitchFamily="18" charset="0"/>
              <a:cs typeface="Times New Roman" panose="02020603050405020304" pitchFamily="18" charset="0"/>
            </a:endParaRPr>
          </a:p>
          <a:p>
            <a:pPr marL="361950" indent="-361950">
              <a:buClrTx/>
              <a:buFont typeface="Arial" panose="020B0604020202020204" pitchFamily="34" charset="0"/>
              <a:buChar char="•"/>
            </a:pPr>
            <a:r>
              <a:rPr lang="zh-TW" altLang="en-US" sz="2800" dirty="0" smtClean="0"/>
              <a:t>轉化階段：可</a:t>
            </a:r>
            <a:r>
              <a:rPr lang="zh-TW" altLang="en-US" sz="2800" dirty="0"/>
              <a:t>透過此四面向，以達到轉化</a:t>
            </a:r>
            <a:endParaRPr lang="en-US" altLang="zh-TW" sz="2800" b="1" dirty="0" smtClean="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16</a:t>
            </a:fld>
            <a:endParaRPr lang="zh-TW" altLang="en-US"/>
          </a:p>
        </p:txBody>
      </p:sp>
      <p:grpSp>
        <p:nvGrpSpPr>
          <p:cNvPr id="4" name="群組 3"/>
          <p:cNvGrpSpPr/>
          <p:nvPr/>
        </p:nvGrpSpPr>
        <p:grpSpPr>
          <a:xfrm>
            <a:off x="1394822" y="2204155"/>
            <a:ext cx="5776545" cy="4266549"/>
            <a:chOff x="1325374" y="2234342"/>
            <a:chExt cx="5776545" cy="4266549"/>
          </a:xfrm>
        </p:grpSpPr>
        <p:sp>
          <p:nvSpPr>
            <p:cNvPr id="8" name="手繪多邊形 7"/>
            <p:cNvSpPr/>
            <p:nvPr/>
          </p:nvSpPr>
          <p:spPr>
            <a:xfrm>
              <a:off x="2983121" y="2234342"/>
              <a:ext cx="2536867" cy="991446"/>
            </a:xfrm>
            <a:custGeom>
              <a:avLst/>
              <a:gdLst>
                <a:gd name="connsiteX0" fmla="*/ 0 w 2536867"/>
                <a:gd name="connsiteY0" fmla="*/ 165244 h 991446"/>
                <a:gd name="connsiteX1" fmla="*/ 165244 w 2536867"/>
                <a:gd name="connsiteY1" fmla="*/ 0 h 991446"/>
                <a:gd name="connsiteX2" fmla="*/ 2371623 w 2536867"/>
                <a:gd name="connsiteY2" fmla="*/ 0 h 991446"/>
                <a:gd name="connsiteX3" fmla="*/ 2536867 w 2536867"/>
                <a:gd name="connsiteY3" fmla="*/ 165244 h 991446"/>
                <a:gd name="connsiteX4" fmla="*/ 2536867 w 2536867"/>
                <a:gd name="connsiteY4" fmla="*/ 826202 h 991446"/>
                <a:gd name="connsiteX5" fmla="*/ 2371623 w 2536867"/>
                <a:gd name="connsiteY5" fmla="*/ 991446 h 991446"/>
                <a:gd name="connsiteX6" fmla="*/ 165244 w 2536867"/>
                <a:gd name="connsiteY6" fmla="*/ 991446 h 991446"/>
                <a:gd name="connsiteX7" fmla="*/ 0 w 2536867"/>
                <a:gd name="connsiteY7" fmla="*/ 826202 h 991446"/>
                <a:gd name="connsiteX8" fmla="*/ 0 w 2536867"/>
                <a:gd name="connsiteY8" fmla="*/ 165244 h 99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6867" h="991446">
                  <a:moveTo>
                    <a:pt x="0" y="165244"/>
                  </a:moveTo>
                  <a:cubicBezTo>
                    <a:pt x="0" y="73982"/>
                    <a:pt x="73982" y="0"/>
                    <a:pt x="165244" y="0"/>
                  </a:cubicBezTo>
                  <a:lnTo>
                    <a:pt x="2371623" y="0"/>
                  </a:lnTo>
                  <a:cubicBezTo>
                    <a:pt x="2462885" y="0"/>
                    <a:pt x="2536867" y="73982"/>
                    <a:pt x="2536867" y="165244"/>
                  </a:cubicBezTo>
                  <a:lnTo>
                    <a:pt x="2536867" y="826202"/>
                  </a:lnTo>
                  <a:cubicBezTo>
                    <a:pt x="2536867" y="917464"/>
                    <a:pt x="2462885" y="991446"/>
                    <a:pt x="2371623" y="991446"/>
                  </a:cubicBezTo>
                  <a:lnTo>
                    <a:pt x="165244" y="991446"/>
                  </a:lnTo>
                  <a:cubicBezTo>
                    <a:pt x="73982" y="991446"/>
                    <a:pt x="0" y="917464"/>
                    <a:pt x="0" y="826202"/>
                  </a:cubicBezTo>
                  <a:lnTo>
                    <a:pt x="0" y="1652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318" tIns="170318" rIns="170318" bIns="170318"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latin typeface="標楷體" panose="03000509000000000000" pitchFamily="65" charset="-120"/>
                  <a:ea typeface="標楷體" panose="03000509000000000000" pitchFamily="65" charset="-120"/>
                </a:rPr>
                <a:t>準備</a:t>
              </a:r>
              <a:endParaRPr lang="zh-TW" altLang="en-US" sz="3200" b="1" kern="1200" dirty="0">
                <a:solidFill>
                  <a:srgbClr val="FF0000"/>
                </a:solidFill>
                <a:latin typeface="標楷體" panose="03000509000000000000" pitchFamily="65" charset="-120"/>
                <a:ea typeface="標楷體" panose="03000509000000000000" pitchFamily="65" charset="-120"/>
              </a:endParaRPr>
            </a:p>
          </p:txBody>
        </p:sp>
        <p:sp>
          <p:nvSpPr>
            <p:cNvPr id="9" name="手繪多邊形 8"/>
            <p:cNvSpPr/>
            <p:nvPr/>
          </p:nvSpPr>
          <p:spPr>
            <a:xfrm>
              <a:off x="2355557" y="3023236"/>
              <a:ext cx="3275102" cy="3275102"/>
            </a:xfrm>
            <a:custGeom>
              <a:avLst/>
              <a:gdLst/>
              <a:ahLst/>
              <a:cxnLst/>
              <a:rect l="0" t="0" r="0" b="0"/>
              <a:pathLst>
                <a:path>
                  <a:moveTo>
                    <a:pt x="2581347" y="299334"/>
                  </a:moveTo>
                  <a:arcTo wR="1637551" hR="1637551" stAng="18311637" swAng="1176727"/>
                </a:path>
              </a:pathLst>
            </a:custGeom>
            <a:ln w="38100">
              <a:tailEnd type="arrow"/>
            </a:ln>
          </p:spPr>
          <p:style>
            <a:lnRef idx="1">
              <a:schemeClr val="dk1"/>
            </a:lnRef>
            <a:fillRef idx="0">
              <a:schemeClr val="dk1"/>
            </a:fillRef>
            <a:effectRef idx="0">
              <a:schemeClr val="dk1"/>
            </a:effectRef>
            <a:fontRef idx="minor">
              <a:schemeClr val="tx1"/>
            </a:fontRef>
          </p:style>
        </p:sp>
        <p:sp>
          <p:nvSpPr>
            <p:cNvPr id="10" name="手繪多邊形 9"/>
            <p:cNvSpPr/>
            <p:nvPr/>
          </p:nvSpPr>
          <p:spPr>
            <a:xfrm>
              <a:off x="4676292" y="3871894"/>
              <a:ext cx="2425627" cy="991446"/>
            </a:xfrm>
            <a:custGeom>
              <a:avLst/>
              <a:gdLst>
                <a:gd name="connsiteX0" fmla="*/ 0 w 2425627"/>
                <a:gd name="connsiteY0" fmla="*/ 165244 h 991446"/>
                <a:gd name="connsiteX1" fmla="*/ 165244 w 2425627"/>
                <a:gd name="connsiteY1" fmla="*/ 0 h 991446"/>
                <a:gd name="connsiteX2" fmla="*/ 2260383 w 2425627"/>
                <a:gd name="connsiteY2" fmla="*/ 0 h 991446"/>
                <a:gd name="connsiteX3" fmla="*/ 2425627 w 2425627"/>
                <a:gd name="connsiteY3" fmla="*/ 165244 h 991446"/>
                <a:gd name="connsiteX4" fmla="*/ 2425627 w 2425627"/>
                <a:gd name="connsiteY4" fmla="*/ 826202 h 991446"/>
                <a:gd name="connsiteX5" fmla="*/ 2260383 w 2425627"/>
                <a:gd name="connsiteY5" fmla="*/ 991446 h 991446"/>
                <a:gd name="connsiteX6" fmla="*/ 165244 w 2425627"/>
                <a:gd name="connsiteY6" fmla="*/ 991446 h 991446"/>
                <a:gd name="connsiteX7" fmla="*/ 0 w 2425627"/>
                <a:gd name="connsiteY7" fmla="*/ 826202 h 991446"/>
                <a:gd name="connsiteX8" fmla="*/ 0 w 2425627"/>
                <a:gd name="connsiteY8" fmla="*/ 165244 h 99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27" h="991446">
                  <a:moveTo>
                    <a:pt x="0" y="165244"/>
                  </a:moveTo>
                  <a:cubicBezTo>
                    <a:pt x="0" y="73982"/>
                    <a:pt x="73982" y="0"/>
                    <a:pt x="165244" y="0"/>
                  </a:cubicBezTo>
                  <a:lnTo>
                    <a:pt x="2260383" y="0"/>
                  </a:lnTo>
                  <a:cubicBezTo>
                    <a:pt x="2351645" y="0"/>
                    <a:pt x="2425627" y="73982"/>
                    <a:pt x="2425627" y="165244"/>
                  </a:cubicBezTo>
                  <a:lnTo>
                    <a:pt x="2425627" y="826202"/>
                  </a:lnTo>
                  <a:cubicBezTo>
                    <a:pt x="2425627" y="917464"/>
                    <a:pt x="2351645" y="991446"/>
                    <a:pt x="2260383" y="991446"/>
                  </a:cubicBezTo>
                  <a:lnTo>
                    <a:pt x="165244" y="991446"/>
                  </a:lnTo>
                  <a:cubicBezTo>
                    <a:pt x="73982" y="991446"/>
                    <a:pt x="0" y="917464"/>
                    <a:pt x="0" y="826202"/>
                  </a:cubicBezTo>
                  <a:lnTo>
                    <a:pt x="0" y="1652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318" tIns="170318" rIns="170318" bIns="170318"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latin typeface="標楷體" panose="03000509000000000000" pitchFamily="65" charset="-120"/>
                  <a:ea typeface="標楷體" panose="03000509000000000000" pitchFamily="65" charset="-120"/>
                </a:rPr>
                <a:t>表徵</a:t>
              </a:r>
              <a:endParaRPr lang="zh-TW" altLang="en-US" sz="3200" b="1" kern="1200" dirty="0">
                <a:solidFill>
                  <a:srgbClr val="FF0000"/>
                </a:solidFill>
                <a:latin typeface="標楷體" panose="03000509000000000000" pitchFamily="65" charset="-120"/>
                <a:ea typeface="標楷體" panose="03000509000000000000" pitchFamily="65" charset="-120"/>
              </a:endParaRPr>
            </a:p>
          </p:txBody>
        </p:sp>
        <p:sp>
          <p:nvSpPr>
            <p:cNvPr id="11" name="手繪多邊形 10"/>
            <p:cNvSpPr/>
            <p:nvPr/>
          </p:nvSpPr>
          <p:spPr>
            <a:xfrm>
              <a:off x="2353550" y="2775891"/>
              <a:ext cx="3275102" cy="3275102"/>
            </a:xfrm>
            <a:custGeom>
              <a:avLst/>
              <a:gdLst/>
              <a:ahLst/>
              <a:cxnLst/>
              <a:rect l="0" t="0" r="0" b="0"/>
              <a:pathLst>
                <a:path>
                  <a:moveTo>
                    <a:pt x="3142098" y="2284014"/>
                  </a:moveTo>
                  <a:arcTo wR="1637551" hR="1637551" stAng="1395113" swAng="1031000"/>
                </a:path>
              </a:pathLst>
            </a:custGeom>
            <a:ln w="38100">
              <a:tailEnd type="arrow"/>
            </a:ln>
          </p:spPr>
          <p:style>
            <a:lnRef idx="1">
              <a:schemeClr val="dk1"/>
            </a:lnRef>
            <a:fillRef idx="0">
              <a:schemeClr val="dk1"/>
            </a:fillRef>
            <a:effectRef idx="0">
              <a:schemeClr val="dk1"/>
            </a:effectRef>
            <a:fontRef idx="minor">
              <a:schemeClr val="tx1"/>
            </a:fontRef>
          </p:style>
        </p:sp>
        <p:sp>
          <p:nvSpPr>
            <p:cNvPr id="12" name="手繪多邊形 11"/>
            <p:cNvSpPr/>
            <p:nvPr/>
          </p:nvSpPr>
          <p:spPr>
            <a:xfrm>
              <a:off x="3115372" y="5509445"/>
              <a:ext cx="2272365" cy="991446"/>
            </a:xfrm>
            <a:custGeom>
              <a:avLst/>
              <a:gdLst>
                <a:gd name="connsiteX0" fmla="*/ 0 w 2272365"/>
                <a:gd name="connsiteY0" fmla="*/ 165244 h 991446"/>
                <a:gd name="connsiteX1" fmla="*/ 165244 w 2272365"/>
                <a:gd name="connsiteY1" fmla="*/ 0 h 991446"/>
                <a:gd name="connsiteX2" fmla="*/ 2107121 w 2272365"/>
                <a:gd name="connsiteY2" fmla="*/ 0 h 991446"/>
                <a:gd name="connsiteX3" fmla="*/ 2272365 w 2272365"/>
                <a:gd name="connsiteY3" fmla="*/ 165244 h 991446"/>
                <a:gd name="connsiteX4" fmla="*/ 2272365 w 2272365"/>
                <a:gd name="connsiteY4" fmla="*/ 826202 h 991446"/>
                <a:gd name="connsiteX5" fmla="*/ 2107121 w 2272365"/>
                <a:gd name="connsiteY5" fmla="*/ 991446 h 991446"/>
                <a:gd name="connsiteX6" fmla="*/ 165244 w 2272365"/>
                <a:gd name="connsiteY6" fmla="*/ 991446 h 991446"/>
                <a:gd name="connsiteX7" fmla="*/ 0 w 2272365"/>
                <a:gd name="connsiteY7" fmla="*/ 826202 h 991446"/>
                <a:gd name="connsiteX8" fmla="*/ 0 w 2272365"/>
                <a:gd name="connsiteY8" fmla="*/ 165244 h 99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365" h="991446">
                  <a:moveTo>
                    <a:pt x="0" y="165244"/>
                  </a:moveTo>
                  <a:cubicBezTo>
                    <a:pt x="0" y="73982"/>
                    <a:pt x="73982" y="0"/>
                    <a:pt x="165244" y="0"/>
                  </a:cubicBezTo>
                  <a:lnTo>
                    <a:pt x="2107121" y="0"/>
                  </a:lnTo>
                  <a:cubicBezTo>
                    <a:pt x="2198383" y="0"/>
                    <a:pt x="2272365" y="73982"/>
                    <a:pt x="2272365" y="165244"/>
                  </a:cubicBezTo>
                  <a:lnTo>
                    <a:pt x="2272365" y="826202"/>
                  </a:lnTo>
                  <a:cubicBezTo>
                    <a:pt x="2272365" y="917464"/>
                    <a:pt x="2198383" y="991446"/>
                    <a:pt x="2107121" y="991446"/>
                  </a:cubicBezTo>
                  <a:lnTo>
                    <a:pt x="165244" y="991446"/>
                  </a:lnTo>
                  <a:cubicBezTo>
                    <a:pt x="73982" y="991446"/>
                    <a:pt x="0" y="917464"/>
                    <a:pt x="0" y="826202"/>
                  </a:cubicBezTo>
                  <a:lnTo>
                    <a:pt x="0" y="1652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318" tIns="170318" rIns="170318" bIns="170318"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latin typeface="標楷體" panose="03000509000000000000" pitchFamily="65" charset="-120"/>
                  <a:ea typeface="標楷體" panose="03000509000000000000" pitchFamily="65" charset="-120"/>
                </a:rPr>
                <a:t>選擇</a:t>
              </a:r>
              <a:endParaRPr lang="zh-TW" altLang="en-US" sz="3200" b="1" kern="1200" dirty="0">
                <a:solidFill>
                  <a:srgbClr val="FF0000"/>
                </a:solidFill>
                <a:latin typeface="標楷體" panose="03000509000000000000" pitchFamily="65" charset="-120"/>
                <a:ea typeface="標楷體" panose="03000509000000000000" pitchFamily="65" charset="-120"/>
              </a:endParaRPr>
            </a:p>
          </p:txBody>
        </p:sp>
        <p:sp>
          <p:nvSpPr>
            <p:cNvPr id="13" name="手繪多邊形 12"/>
            <p:cNvSpPr/>
            <p:nvPr/>
          </p:nvSpPr>
          <p:spPr>
            <a:xfrm>
              <a:off x="2789669" y="2737263"/>
              <a:ext cx="3275102" cy="3275102"/>
            </a:xfrm>
            <a:custGeom>
              <a:avLst/>
              <a:gdLst/>
              <a:ahLst/>
              <a:cxnLst/>
              <a:rect l="0" t="0" r="0" b="0"/>
              <a:pathLst>
                <a:path>
                  <a:moveTo>
                    <a:pt x="417830" y="2730188"/>
                  </a:moveTo>
                  <a:arcTo wR="1637551" hR="1637551" stAng="8288743" swAng="765318"/>
                </a:path>
              </a:pathLst>
            </a:custGeom>
            <a:ln w="38100">
              <a:tailEnd type="arrow"/>
            </a:ln>
          </p:spPr>
          <p:style>
            <a:lnRef idx="1">
              <a:schemeClr val="dk1"/>
            </a:lnRef>
            <a:fillRef idx="0">
              <a:schemeClr val="dk1"/>
            </a:fillRef>
            <a:effectRef idx="0">
              <a:schemeClr val="dk1"/>
            </a:effectRef>
            <a:fontRef idx="minor">
              <a:schemeClr val="tx1"/>
            </a:fontRef>
          </p:style>
        </p:sp>
        <p:sp>
          <p:nvSpPr>
            <p:cNvPr id="14" name="手繪多邊形 13"/>
            <p:cNvSpPr/>
            <p:nvPr/>
          </p:nvSpPr>
          <p:spPr>
            <a:xfrm>
              <a:off x="1325374" y="3678477"/>
              <a:ext cx="2577257" cy="1378279"/>
            </a:xfrm>
            <a:custGeom>
              <a:avLst/>
              <a:gdLst>
                <a:gd name="connsiteX0" fmla="*/ 0 w 2577257"/>
                <a:gd name="connsiteY0" fmla="*/ 229718 h 1378279"/>
                <a:gd name="connsiteX1" fmla="*/ 229718 w 2577257"/>
                <a:gd name="connsiteY1" fmla="*/ 0 h 1378279"/>
                <a:gd name="connsiteX2" fmla="*/ 2347539 w 2577257"/>
                <a:gd name="connsiteY2" fmla="*/ 0 h 1378279"/>
                <a:gd name="connsiteX3" fmla="*/ 2577257 w 2577257"/>
                <a:gd name="connsiteY3" fmla="*/ 229718 h 1378279"/>
                <a:gd name="connsiteX4" fmla="*/ 2577257 w 2577257"/>
                <a:gd name="connsiteY4" fmla="*/ 1148561 h 1378279"/>
                <a:gd name="connsiteX5" fmla="*/ 2347539 w 2577257"/>
                <a:gd name="connsiteY5" fmla="*/ 1378279 h 1378279"/>
                <a:gd name="connsiteX6" fmla="*/ 229718 w 2577257"/>
                <a:gd name="connsiteY6" fmla="*/ 1378279 h 1378279"/>
                <a:gd name="connsiteX7" fmla="*/ 0 w 2577257"/>
                <a:gd name="connsiteY7" fmla="*/ 1148561 h 1378279"/>
                <a:gd name="connsiteX8" fmla="*/ 0 w 2577257"/>
                <a:gd name="connsiteY8" fmla="*/ 229718 h 13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257" h="1378279">
                  <a:moveTo>
                    <a:pt x="0" y="229718"/>
                  </a:moveTo>
                  <a:cubicBezTo>
                    <a:pt x="0" y="102848"/>
                    <a:pt x="102848" y="0"/>
                    <a:pt x="229718" y="0"/>
                  </a:cubicBezTo>
                  <a:lnTo>
                    <a:pt x="2347539" y="0"/>
                  </a:lnTo>
                  <a:cubicBezTo>
                    <a:pt x="2474409" y="0"/>
                    <a:pt x="2577257" y="102848"/>
                    <a:pt x="2577257" y="229718"/>
                  </a:cubicBezTo>
                  <a:lnTo>
                    <a:pt x="2577257" y="1148561"/>
                  </a:lnTo>
                  <a:cubicBezTo>
                    <a:pt x="2577257" y="1275431"/>
                    <a:pt x="2474409" y="1378279"/>
                    <a:pt x="2347539" y="1378279"/>
                  </a:cubicBezTo>
                  <a:lnTo>
                    <a:pt x="229718" y="1378279"/>
                  </a:lnTo>
                  <a:cubicBezTo>
                    <a:pt x="102848" y="1378279"/>
                    <a:pt x="0" y="1275431"/>
                    <a:pt x="0" y="1148561"/>
                  </a:cubicBezTo>
                  <a:lnTo>
                    <a:pt x="0" y="2297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9202" tIns="189202" rIns="189202" bIns="189202"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rgbClr val="FF0000"/>
                  </a:solidFill>
                  <a:latin typeface="標楷體" panose="03000509000000000000" pitchFamily="65" charset="-120"/>
                  <a:ea typeface="標楷體" panose="03000509000000000000" pitchFamily="65" charset="-120"/>
                </a:rPr>
                <a:t>適性教學</a:t>
              </a:r>
              <a:endParaRPr lang="zh-TW" altLang="en-US" sz="3200" b="1" kern="1200" dirty="0">
                <a:solidFill>
                  <a:srgbClr val="FF0000"/>
                </a:solidFill>
                <a:latin typeface="標楷體" panose="03000509000000000000" pitchFamily="65" charset="-120"/>
                <a:ea typeface="標楷體" panose="03000509000000000000" pitchFamily="65" charset="-120"/>
              </a:endParaRPr>
            </a:p>
          </p:txBody>
        </p:sp>
        <p:sp>
          <p:nvSpPr>
            <p:cNvPr id="15" name="手繪多邊形 14"/>
            <p:cNvSpPr/>
            <p:nvPr/>
          </p:nvSpPr>
          <p:spPr>
            <a:xfrm>
              <a:off x="2845422" y="2945981"/>
              <a:ext cx="3275102" cy="3275102"/>
            </a:xfrm>
            <a:custGeom>
              <a:avLst/>
              <a:gdLst/>
              <a:ahLst/>
              <a:cxnLst/>
              <a:rect l="0" t="0" r="0" b="0"/>
              <a:pathLst>
                <a:path>
                  <a:moveTo>
                    <a:pt x="350803" y="624707"/>
                  </a:moveTo>
                  <a:arcTo wR="1637551" hR="1637551" stAng="13092451" swAng="815099"/>
                </a:path>
              </a:pathLst>
            </a:custGeom>
            <a:ln w="38100">
              <a:tailEnd type="arrow"/>
            </a:ln>
          </p:spPr>
          <p:style>
            <a:lnRef idx="1">
              <a:schemeClr val="dk1"/>
            </a:lnRef>
            <a:fillRef idx="0">
              <a:schemeClr val="dk1"/>
            </a:fillRef>
            <a:effectRef idx="0">
              <a:schemeClr val="dk1"/>
            </a:effectRef>
            <a:fontRef idx="minor">
              <a:schemeClr val="tx1"/>
            </a:fontRef>
          </p:style>
        </p:sp>
      </p:grpSp>
      <p:sp>
        <p:nvSpPr>
          <p:cNvPr id="1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83351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727320" cy="5736963"/>
          </a:xfrm>
        </p:spPr>
        <p:txBody>
          <a:bodyPr>
            <a:normAutofit fontScale="92500"/>
          </a:bodyPr>
          <a:lstStyle/>
          <a:p>
            <a:pPr marL="0" indent="0">
              <a:buNone/>
            </a:pPr>
            <a:r>
              <a:rPr lang="zh-TW" altLang="en-US" sz="3500" b="1" dirty="0">
                <a:latin typeface="Times New Roman" panose="02020603050405020304" pitchFamily="18" charset="0"/>
                <a:cs typeface="Times New Roman" panose="02020603050405020304" pitchFamily="18" charset="0"/>
              </a:rPr>
              <a:t>（三）教師思考與行動</a:t>
            </a:r>
            <a:r>
              <a:rPr lang="zh-TW" altLang="en-US" sz="3500" b="1" dirty="0" smtClean="0">
                <a:latin typeface="Times New Roman" panose="02020603050405020304" pitchFamily="18" charset="0"/>
                <a:cs typeface="Times New Roman" panose="02020603050405020304" pitchFamily="18" charset="0"/>
              </a:rPr>
              <a:t>模式</a:t>
            </a:r>
            <a:r>
              <a:rPr lang="zh-TW" altLang="en-US" sz="3600" b="1" dirty="0"/>
              <a:t>（續）</a:t>
            </a:r>
            <a:endParaRPr lang="en-US" altLang="zh-TW" sz="3500" b="1" dirty="0" smtClean="0">
              <a:cs typeface="Times New Roman" panose="02020603050405020304" pitchFamily="18" charset="0"/>
            </a:endParaRPr>
          </a:p>
          <a:p>
            <a:pPr marL="361950" indent="-361950">
              <a:buClrTx/>
              <a:buFont typeface="Arial" panose="020B0604020202020204" pitchFamily="34" charset="0"/>
              <a:buChar char="•"/>
            </a:pPr>
            <a:r>
              <a:rPr lang="zh-TW" altLang="en-US" sz="3000" dirty="0"/>
              <a:t>轉化階段：可透過此四面向，以達到</a:t>
            </a:r>
            <a:r>
              <a:rPr lang="zh-TW" altLang="en-US" sz="3000" dirty="0" smtClean="0"/>
              <a:t>轉化</a:t>
            </a:r>
            <a:endParaRPr lang="en-US" altLang="zh-TW" sz="3000" dirty="0" smtClean="0">
              <a:cs typeface="Times New Roman" panose="02020603050405020304" pitchFamily="18" charset="0"/>
            </a:endParaRPr>
          </a:p>
          <a:p>
            <a:pPr marL="514350" indent="-514350">
              <a:buClr>
                <a:schemeClr val="tx1"/>
              </a:buClr>
              <a:buFont typeface="+mj-lt"/>
              <a:buAutoNum type="arabicPeriod"/>
            </a:pPr>
            <a:r>
              <a:rPr lang="zh-TW" altLang="en-US" sz="3000" b="1" dirty="0" smtClean="0">
                <a:solidFill>
                  <a:srgbClr val="FF0000"/>
                </a:solidFill>
                <a:cs typeface="Times New Roman" panose="02020603050405020304" pitchFamily="18" charset="0"/>
              </a:rPr>
              <a:t>準備</a:t>
            </a:r>
            <a:r>
              <a:rPr lang="zh-TW" altLang="en-US" sz="3000" dirty="0" smtClean="0">
                <a:solidFill>
                  <a:srgbClr val="0070C0"/>
                </a:solidFill>
                <a:cs typeface="Times New Roman" panose="02020603050405020304" pitchFamily="18" charset="0"/>
              </a:rPr>
              <a:t> </a:t>
            </a:r>
            <a:r>
              <a:rPr lang="en-US" altLang="zh-TW" sz="3000" dirty="0" smtClean="0">
                <a:cs typeface="Times New Roman" panose="02020603050405020304" pitchFamily="18" charset="0"/>
              </a:rPr>
              <a:t>(preparation)</a:t>
            </a:r>
            <a:r>
              <a:rPr lang="zh-TW" altLang="en-US" sz="3000" dirty="0" smtClean="0">
                <a:cs typeface="Times New Roman" panose="02020603050405020304" pitchFamily="18" charset="0"/>
              </a:rPr>
              <a:t>：對教學</a:t>
            </a:r>
            <a:r>
              <a:rPr lang="zh-TW" altLang="en-US" sz="3000" dirty="0">
                <a:cs typeface="Times New Roman" panose="02020603050405020304" pitchFamily="18" charset="0"/>
              </a:rPr>
              <a:t>目標與內容的理解及</a:t>
            </a:r>
            <a:r>
              <a:rPr lang="zh-TW" altLang="en-US" sz="3000" dirty="0" smtClean="0">
                <a:cs typeface="Times New Roman" panose="02020603050405020304" pitchFamily="18" charset="0"/>
              </a:rPr>
              <a:t>詮釋</a:t>
            </a:r>
            <a:endParaRPr lang="en-US" altLang="zh-TW" sz="3000" dirty="0">
              <a:cs typeface="Times New Roman" panose="02020603050405020304" pitchFamily="18" charset="0"/>
            </a:endParaRPr>
          </a:p>
          <a:p>
            <a:pPr marL="514350" indent="-514350">
              <a:buClr>
                <a:schemeClr val="tx1"/>
              </a:buClr>
              <a:buFont typeface="+mj-lt"/>
              <a:buAutoNum type="arabicPeriod"/>
            </a:pPr>
            <a:r>
              <a:rPr lang="zh-TW" altLang="en-US" sz="3000" b="1" dirty="0">
                <a:solidFill>
                  <a:srgbClr val="FF0000"/>
                </a:solidFill>
                <a:cs typeface="Times New Roman" panose="02020603050405020304" pitchFamily="18" charset="0"/>
              </a:rPr>
              <a:t>表徵</a:t>
            </a:r>
            <a:r>
              <a:rPr lang="zh-TW" altLang="en-US" sz="3000" dirty="0">
                <a:solidFill>
                  <a:srgbClr val="0070C0"/>
                </a:solidFill>
                <a:cs typeface="Times New Roman" panose="02020603050405020304" pitchFamily="18" charset="0"/>
              </a:rPr>
              <a:t> </a:t>
            </a:r>
            <a:r>
              <a:rPr lang="en-US" altLang="zh-TW" sz="3000" dirty="0" smtClean="0">
                <a:cs typeface="Times New Roman" panose="02020603050405020304" pitchFamily="18" charset="0"/>
              </a:rPr>
              <a:t>(representation)</a:t>
            </a:r>
            <a:r>
              <a:rPr lang="zh-TW" altLang="en-US" sz="3000" dirty="0">
                <a:cs typeface="Times New Roman" panose="02020603050405020304" pitchFamily="18" charset="0"/>
              </a:rPr>
              <a:t>：理解教材中重要的觀念進而表徵化</a:t>
            </a:r>
            <a:r>
              <a:rPr lang="zh-TW" altLang="en-US" sz="3000" dirty="0" smtClean="0">
                <a:cs typeface="Times New Roman" panose="02020603050405020304" pitchFamily="18" charset="0"/>
              </a:rPr>
              <a:t>教授給學生，如</a:t>
            </a:r>
            <a:r>
              <a:rPr lang="zh-TW" altLang="en-US" sz="3000" dirty="0">
                <a:cs typeface="Times New Roman" panose="02020603050405020304" pitchFamily="18" charset="0"/>
              </a:rPr>
              <a:t>運用對比、譬喻、舉例、示範、解釋</a:t>
            </a:r>
            <a:r>
              <a:rPr lang="zh-TW" altLang="en-US" sz="3000" dirty="0" smtClean="0">
                <a:cs typeface="Times New Roman" panose="02020603050405020304" pitchFamily="18" charset="0"/>
              </a:rPr>
              <a:t>等</a:t>
            </a:r>
            <a:endParaRPr lang="en-US" altLang="zh-TW" sz="3000" dirty="0">
              <a:cs typeface="Times New Roman" panose="02020603050405020304" pitchFamily="18" charset="0"/>
            </a:endParaRPr>
          </a:p>
          <a:p>
            <a:pPr marL="514350" indent="-514350">
              <a:buClr>
                <a:schemeClr val="tx1"/>
              </a:buClr>
              <a:buFont typeface="+mj-lt"/>
              <a:buAutoNum type="arabicPeriod"/>
            </a:pPr>
            <a:r>
              <a:rPr lang="zh-TW" altLang="en-US" sz="3000" b="1" dirty="0">
                <a:solidFill>
                  <a:srgbClr val="FF0000"/>
                </a:solidFill>
                <a:cs typeface="Times New Roman" panose="02020603050405020304" pitchFamily="18" charset="0"/>
              </a:rPr>
              <a:t>選擇</a:t>
            </a:r>
            <a:r>
              <a:rPr lang="zh-TW" altLang="en-US" sz="3000" dirty="0">
                <a:solidFill>
                  <a:srgbClr val="0070C0"/>
                </a:solidFill>
                <a:cs typeface="Times New Roman" panose="02020603050405020304" pitchFamily="18" charset="0"/>
              </a:rPr>
              <a:t> </a:t>
            </a:r>
            <a:r>
              <a:rPr lang="en-US" altLang="zh-TW" sz="3000" dirty="0" smtClean="0">
                <a:cs typeface="Times New Roman" panose="02020603050405020304" pitchFamily="18" charset="0"/>
              </a:rPr>
              <a:t>(selection)</a:t>
            </a:r>
            <a:r>
              <a:rPr lang="zh-TW" altLang="en-US" sz="3000" dirty="0">
                <a:cs typeface="Times New Roman" panose="02020603050405020304" pitchFamily="18" charset="0"/>
              </a:rPr>
              <a:t>：依學生的特性，採用多元的</a:t>
            </a:r>
            <a:r>
              <a:rPr lang="zh-TW" altLang="en-US" sz="3000" dirty="0" smtClean="0">
                <a:cs typeface="Times New Roman" panose="02020603050405020304" pitchFamily="18" charset="0"/>
              </a:rPr>
              <a:t>教學法</a:t>
            </a:r>
            <a:endParaRPr lang="en-US" altLang="zh-TW" sz="3000" dirty="0">
              <a:cs typeface="Times New Roman" panose="02020603050405020304" pitchFamily="18" charset="0"/>
            </a:endParaRPr>
          </a:p>
          <a:p>
            <a:pPr marL="514350" indent="-514350">
              <a:buClr>
                <a:schemeClr val="tx1"/>
              </a:buClr>
              <a:buFont typeface="+mj-lt"/>
              <a:buAutoNum type="arabicPeriod"/>
            </a:pPr>
            <a:r>
              <a:rPr lang="zh-TW" altLang="en-US" sz="3000" b="1" dirty="0">
                <a:solidFill>
                  <a:srgbClr val="FF0000"/>
                </a:solidFill>
                <a:cs typeface="Times New Roman" panose="02020603050405020304" pitchFamily="18" charset="0"/>
              </a:rPr>
              <a:t>適性教學 </a:t>
            </a:r>
            <a:r>
              <a:rPr lang="en-US" altLang="zh-TW" sz="3000" dirty="0" smtClean="0">
                <a:cs typeface="Times New Roman" panose="02020603050405020304" pitchFamily="18" charset="0"/>
              </a:rPr>
              <a:t>(adaptation </a:t>
            </a:r>
            <a:r>
              <a:rPr lang="en-US" altLang="zh-TW" sz="3000" dirty="0">
                <a:cs typeface="Times New Roman" panose="02020603050405020304" pitchFamily="18" charset="0"/>
              </a:rPr>
              <a:t>and tailoring to student </a:t>
            </a:r>
            <a:r>
              <a:rPr lang="en-US" altLang="zh-TW" sz="3000" dirty="0" smtClean="0">
                <a:cs typeface="Times New Roman" panose="02020603050405020304" pitchFamily="18" charset="0"/>
              </a:rPr>
              <a:t>characteristics)</a:t>
            </a:r>
            <a:r>
              <a:rPr lang="zh-TW" altLang="en-US" sz="3000" dirty="0" smtClean="0">
                <a:cs typeface="Times New Roman" panose="02020603050405020304" pitchFamily="18" charset="0"/>
              </a:rPr>
              <a:t>：考量學生</a:t>
            </a:r>
            <a:r>
              <a:rPr lang="zh-TW" altLang="en-US" sz="3000" dirty="0">
                <a:cs typeface="Times New Roman" panose="02020603050405020304" pitchFamily="18" charset="0"/>
              </a:rPr>
              <a:t>文化、語言、性別、年紀等特性和差異給予適切</a:t>
            </a:r>
            <a:r>
              <a:rPr lang="zh-TW" altLang="en-US" sz="3000" dirty="0" smtClean="0">
                <a:cs typeface="Times New Roman" panose="02020603050405020304" pitchFamily="18" charset="0"/>
              </a:rPr>
              <a:t>教學</a:t>
            </a:r>
            <a:endParaRPr lang="en-US" altLang="zh-TW" sz="3200" b="1" dirty="0" smtClean="0">
              <a:cs typeface="Times New Roman" panose="02020603050405020304" pitchFamily="18" charset="0"/>
            </a:endParaRPr>
          </a:p>
        </p:txBody>
      </p:sp>
      <p:sp>
        <p:nvSpPr>
          <p:cNvPr id="5" name="投影片編號版面配置區 4"/>
          <p:cNvSpPr>
            <a:spLocks noGrp="1"/>
          </p:cNvSpPr>
          <p:nvPr>
            <p:ph type="sldNum" sz="quarter" idx="12"/>
          </p:nvPr>
        </p:nvSpPr>
        <p:spPr>
          <a:xfrm>
            <a:off x="8326293" y="6470704"/>
            <a:ext cx="730250" cy="274320"/>
          </a:xfrm>
        </p:spPr>
        <p:txBody>
          <a:bodyPr/>
          <a:lstStyle/>
          <a:p>
            <a:fld id="{A8B67E14-F284-4125-9F1B-60564082CD3B}" type="slidenum">
              <a:rPr lang="zh-TW" altLang="en-US" smtClean="0"/>
              <a:pPr/>
              <a:t>17</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8572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3298" y="1107278"/>
            <a:ext cx="7499350" cy="5264209"/>
          </a:xfrm>
        </p:spPr>
        <p:txBody>
          <a:bodyPr>
            <a:normAutofit/>
          </a:bodyPr>
          <a:lstStyle/>
          <a:p>
            <a:pPr marL="0" indent="0">
              <a:buNone/>
            </a:pPr>
            <a:r>
              <a:rPr lang="zh-TW" altLang="en-US" sz="3200" b="1" dirty="0" smtClean="0">
                <a:latin typeface="Times New Roman" panose="02020603050405020304" pitchFamily="18" charset="0"/>
                <a:cs typeface="Times New Roman" panose="02020603050405020304" pitchFamily="18" charset="0"/>
              </a:rPr>
              <a:t>（</a:t>
            </a:r>
            <a:r>
              <a:rPr lang="zh-TW" altLang="en-US" sz="3200" b="1" dirty="0">
                <a:latin typeface="Times New Roman" panose="02020603050405020304" pitchFamily="18" charset="0"/>
                <a:cs typeface="Times New Roman" panose="02020603050405020304" pitchFamily="18" charset="0"/>
              </a:rPr>
              <a:t>四）從學校、社群、教師個人推動或實施素養導向的課程與教學創新來</a:t>
            </a:r>
            <a:r>
              <a:rPr lang="zh-TW" altLang="en-US" sz="3200" b="1" dirty="0" smtClean="0">
                <a:latin typeface="Times New Roman" panose="02020603050405020304" pitchFamily="18" charset="0"/>
                <a:cs typeface="Times New Roman" panose="02020603050405020304" pitchFamily="18" charset="0"/>
              </a:rPr>
              <a:t>思考</a:t>
            </a:r>
            <a:endParaRPr lang="en-US" altLang="zh-TW" sz="3200" b="1" dirty="0" smtClean="0">
              <a:latin typeface="Times New Roman" panose="02020603050405020304" pitchFamily="18" charset="0"/>
              <a:cs typeface="Times New Roman" panose="02020603050405020304" pitchFamily="18" charset="0"/>
            </a:endParaRPr>
          </a:p>
          <a:p>
            <a:pPr marL="0" indent="0">
              <a:buNone/>
            </a:pPr>
            <a:r>
              <a:rPr lang="zh-TW" altLang="en-US" sz="2800" dirty="0" smtClean="0">
                <a:latin typeface="Times New Roman" panose="02020603050405020304" pitchFamily="18" charset="0"/>
                <a:cs typeface="Times New Roman" panose="02020603050405020304" pitchFamily="18" charset="0"/>
              </a:rPr>
              <a:t>例如：校內推動分組合作學習、學習共同體</a:t>
            </a:r>
            <a:r>
              <a:rPr lang="en-US" altLang="zh-TW" sz="2800" dirty="0" smtClean="0">
                <a:cs typeface="Times New Roman" panose="02020603050405020304" pitchFamily="18" charset="0"/>
              </a:rPr>
              <a:t>…</a:t>
            </a:r>
            <a:endParaRPr lang="zh-TW" altLang="en-US" sz="2800" dirty="0" smtClean="0">
              <a:cs typeface="Times New Roman" panose="02020603050405020304" pitchFamily="18" charset="0"/>
            </a:endParaRPr>
          </a:p>
          <a:p>
            <a:pPr marL="0" indent="0">
              <a:buNone/>
            </a:pPr>
            <a:endParaRPr lang="en-US" altLang="zh-TW" sz="3200" b="1"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18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48168238"/>
              </p:ext>
            </p:extLst>
          </p:nvPr>
        </p:nvGraphicFramePr>
        <p:xfrm>
          <a:off x="416559" y="2800475"/>
          <a:ext cx="8441691" cy="3498725"/>
        </p:xfrm>
        <a:graphic>
          <a:graphicData uri="http://schemas.openxmlformats.org/drawingml/2006/table">
            <a:tbl>
              <a:tblPr firstRow="1" bandRow="1">
                <a:tableStyleId>{5C22544A-7EE6-4342-B048-85BDC9FD1C3A}</a:tableStyleId>
              </a:tblPr>
              <a:tblGrid>
                <a:gridCol w="1723989">
                  <a:extLst>
                    <a:ext uri="{9D8B030D-6E8A-4147-A177-3AD203B41FA5}">
                      <a16:colId xmlns:a16="http://schemas.microsoft.com/office/drawing/2014/main" val="4262848575"/>
                    </a:ext>
                  </a:extLst>
                </a:gridCol>
                <a:gridCol w="3358851">
                  <a:extLst>
                    <a:ext uri="{9D8B030D-6E8A-4147-A177-3AD203B41FA5}">
                      <a16:colId xmlns:a16="http://schemas.microsoft.com/office/drawing/2014/main" val="2264533722"/>
                    </a:ext>
                  </a:extLst>
                </a:gridCol>
                <a:gridCol w="3358851">
                  <a:extLst>
                    <a:ext uri="{9D8B030D-6E8A-4147-A177-3AD203B41FA5}">
                      <a16:colId xmlns:a16="http://schemas.microsoft.com/office/drawing/2014/main" val="315256659"/>
                    </a:ext>
                  </a:extLst>
                </a:gridCol>
              </a:tblGrid>
              <a:tr h="564452">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依據</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分組合作學習</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學習共同體</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944881614"/>
                  </a:ext>
                </a:extLst>
              </a:tr>
              <a:tr h="776719">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觀察面向</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l"/>
                      <a:r>
                        <a:rPr lang="zh-TW" altLang="en-US" sz="2200" b="0" dirty="0" smtClean="0">
                          <a:solidFill>
                            <a:schemeClr val="tx1"/>
                          </a:solidFill>
                          <a:latin typeface="標楷體" panose="03000509000000000000" pitchFamily="65" charset="-120"/>
                          <a:ea typeface="標楷體" panose="03000509000000000000" pitchFamily="65" charset="-120"/>
                        </a:rPr>
                        <a:t>聚焦在</a:t>
                      </a:r>
                      <a:r>
                        <a:rPr lang="zh-TW" altLang="en-US" sz="2200" b="0" dirty="0" smtClean="0">
                          <a:solidFill>
                            <a:srgbClr val="FF0000"/>
                          </a:solidFill>
                          <a:latin typeface="標楷體" panose="03000509000000000000" pitchFamily="65" charset="-120"/>
                          <a:ea typeface="標楷體" panose="03000509000000000000" pitchFamily="65" charset="-120"/>
                        </a:rPr>
                        <a:t>教學策略</a:t>
                      </a:r>
                      <a:r>
                        <a:rPr lang="zh-TW" altLang="en-US" sz="2200" b="0" dirty="0" smtClean="0">
                          <a:solidFill>
                            <a:schemeClr val="tx1"/>
                          </a:solidFill>
                          <a:latin typeface="標楷體" panose="03000509000000000000" pitchFamily="65" charset="-120"/>
                          <a:ea typeface="標楷體" panose="03000509000000000000" pitchFamily="65" charset="-120"/>
                        </a:rPr>
                        <a:t>的運用</a:t>
                      </a:r>
                      <a:endParaRPr lang="zh-TW" altLang="en-US" sz="2200" b="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l"/>
                      <a:r>
                        <a:rPr lang="zh-TW" altLang="en-US" sz="2200" b="0" dirty="0" smtClean="0">
                          <a:solidFill>
                            <a:schemeClr val="tx1"/>
                          </a:solidFill>
                          <a:latin typeface="標楷體" panose="03000509000000000000" pitchFamily="65" charset="-120"/>
                          <a:ea typeface="標楷體" panose="03000509000000000000" pitchFamily="65" charset="-120"/>
                        </a:rPr>
                        <a:t>專注在</a:t>
                      </a:r>
                      <a:r>
                        <a:rPr lang="zh-TW" altLang="en-US" sz="2200" b="0" dirty="0" smtClean="0">
                          <a:solidFill>
                            <a:srgbClr val="FF0000"/>
                          </a:solidFill>
                          <a:latin typeface="標楷體" panose="03000509000000000000" pitchFamily="65" charset="-120"/>
                          <a:ea typeface="標楷體" panose="03000509000000000000" pitchFamily="65" charset="-120"/>
                        </a:rPr>
                        <a:t>學生學習</a:t>
                      </a:r>
                      <a:r>
                        <a:rPr lang="zh-TW" altLang="en-US" sz="2200" b="0" dirty="0" smtClean="0">
                          <a:solidFill>
                            <a:schemeClr val="tx1"/>
                          </a:solidFill>
                          <a:latin typeface="標楷體" panose="03000509000000000000" pitchFamily="65" charset="-120"/>
                          <a:ea typeface="標楷體" panose="03000509000000000000" pitchFamily="65" charset="-120"/>
                        </a:rPr>
                        <a:t>狀況</a:t>
                      </a:r>
                      <a:endParaRPr lang="zh-TW" altLang="en-US" sz="22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344415925"/>
                  </a:ext>
                </a:extLst>
              </a:tr>
              <a:tr h="2157554">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相關工具</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marL="342900" indent="-342900">
                        <a:buFont typeface="+mj-lt"/>
                        <a:buAutoNum type="arabicPeriod"/>
                      </a:pPr>
                      <a:r>
                        <a:rPr lang="zh-TW" altLang="zh-TW" sz="2200" kern="1200" dirty="0" smtClean="0">
                          <a:solidFill>
                            <a:schemeClr val="tx1"/>
                          </a:solidFill>
                          <a:effectLst/>
                          <a:latin typeface="標楷體" panose="03000509000000000000" pitchFamily="65" charset="-120"/>
                          <a:ea typeface="標楷體" panose="03000509000000000000" pitchFamily="65" charset="-120"/>
                          <a:cs typeface="+mn-cs"/>
                        </a:rPr>
                        <a:t>教學前的準備</a:t>
                      </a:r>
                      <a:endParaRPr lang="en-US" altLang="zh-TW" sz="22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200" kern="1200" dirty="0" smtClean="0">
                          <a:solidFill>
                            <a:schemeClr val="tx1"/>
                          </a:solidFill>
                          <a:effectLst/>
                          <a:latin typeface="標楷體" panose="03000509000000000000" pitchFamily="65" charset="-120"/>
                          <a:ea typeface="標楷體" panose="03000509000000000000" pitchFamily="65" charset="-120"/>
                          <a:cs typeface="+mn-cs"/>
                        </a:rPr>
                        <a:t>教學中的進行方式</a:t>
                      </a:r>
                      <a:endParaRPr lang="en-US" altLang="zh-TW" sz="22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200" kern="1200" dirty="0" smtClean="0">
                          <a:solidFill>
                            <a:schemeClr val="tx1"/>
                          </a:solidFill>
                          <a:effectLst/>
                          <a:latin typeface="標楷體" panose="03000509000000000000" pitchFamily="65" charset="-120"/>
                          <a:ea typeface="標楷體" panose="03000509000000000000" pitchFamily="65" charset="-120"/>
                          <a:cs typeface="+mn-cs"/>
                        </a:rPr>
                        <a:t>合作學習後的評量</a:t>
                      </a:r>
                      <a:endParaRPr lang="en-US" altLang="zh-TW" sz="2200" kern="1200" dirty="0" smtClean="0">
                        <a:solidFill>
                          <a:schemeClr val="tx1"/>
                        </a:solidFill>
                        <a:effectLst/>
                        <a:latin typeface="標楷體" panose="03000509000000000000" pitchFamily="65" charset="-120"/>
                        <a:ea typeface="標楷體" panose="03000509000000000000" pitchFamily="65" charset="-120"/>
                        <a:cs typeface="+mn-cs"/>
                      </a:endParaRPr>
                    </a:p>
                    <a:p>
                      <a:pPr marL="0" indent="0">
                        <a:buFont typeface="+mj-lt"/>
                        <a:buNone/>
                      </a:pPr>
                      <a:endParaRPr lang="en-US" altLang="zh-TW" sz="2200" kern="1200" dirty="0" smtClean="0">
                        <a:solidFill>
                          <a:schemeClr val="tx1"/>
                        </a:solidFill>
                        <a:effectLst/>
                        <a:latin typeface="標楷體" panose="03000509000000000000" pitchFamily="65" charset="-120"/>
                        <a:ea typeface="標楷體" panose="03000509000000000000" pitchFamily="65" charset="-120"/>
                        <a:cs typeface="+mn-cs"/>
                      </a:endParaRPr>
                    </a:p>
                    <a:p>
                      <a:pPr marL="0" indent="0">
                        <a:buFont typeface="+mj-lt"/>
                        <a:buNone/>
                      </a:pPr>
                      <a:endParaRPr lang="en-US" altLang="zh-TW" sz="2200" dirty="0" smtClean="0">
                        <a:solidFill>
                          <a:schemeClr val="tx1"/>
                        </a:solidFill>
                        <a:latin typeface="標楷體" panose="03000509000000000000" pitchFamily="65" charset="-120"/>
                        <a:ea typeface="標楷體" panose="03000509000000000000" pitchFamily="65" charset="-120"/>
                      </a:endParaRPr>
                    </a:p>
                    <a:p>
                      <a:pPr marL="0" marR="0" indent="0" algn="l" defTabSz="685800" rtl="0" eaLnBrk="1" fontAlgn="auto" latinLnBrk="0" hangingPunct="1">
                        <a:lnSpc>
                          <a:spcPct val="100000"/>
                        </a:lnSpc>
                        <a:spcBef>
                          <a:spcPts val="0"/>
                        </a:spcBef>
                        <a:spcAft>
                          <a:spcPts val="0"/>
                        </a:spcAft>
                        <a:buClrTx/>
                        <a:buSzTx/>
                        <a:buFont typeface="+mj-lt"/>
                        <a:buNone/>
                        <a:tabLst/>
                        <a:defRPr/>
                      </a:pPr>
                      <a:r>
                        <a:rPr lang="zh-TW" altLang="zh-TW" sz="2200" kern="1200" dirty="0" smtClean="0">
                          <a:solidFill>
                            <a:schemeClr val="tx1"/>
                          </a:solidFill>
                          <a:effectLst/>
                          <a:latin typeface="標楷體" panose="03000509000000000000" pitchFamily="65" charset="-120"/>
                          <a:ea typeface="標楷體" panose="03000509000000000000" pitchFamily="65" charset="-120"/>
                          <a:cs typeface="+mn-cs"/>
                        </a:rPr>
                        <a:t>等</a:t>
                      </a:r>
                      <a:r>
                        <a:rPr lang="zh-TW" altLang="en-US" sz="2200" kern="1200" dirty="0" smtClean="0">
                          <a:solidFill>
                            <a:schemeClr val="tx1"/>
                          </a:solidFill>
                          <a:effectLst/>
                          <a:latin typeface="標楷體" panose="03000509000000000000" pitchFamily="65" charset="-120"/>
                          <a:ea typeface="標楷體" panose="03000509000000000000" pitchFamily="65" charset="-120"/>
                          <a:cs typeface="+mn-cs"/>
                        </a:rPr>
                        <a:t>等</a:t>
                      </a:r>
                      <a:r>
                        <a:rPr lang="en-US" altLang="zh-TW" sz="2200"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200" dirty="0" smtClean="0">
                        <a:solidFill>
                          <a:schemeClr val="tx1"/>
                        </a:solidFill>
                        <a:latin typeface="標楷體" panose="03000509000000000000" pitchFamily="65" charset="-120"/>
                        <a:ea typeface="標楷體" panose="03000509000000000000" pitchFamily="65" charset="-120"/>
                      </a:endParaRPr>
                    </a:p>
                  </a:txBody>
                  <a:tcPr/>
                </a:tc>
                <a:tc>
                  <a:txBody>
                    <a:bodyPr/>
                    <a:lstStyle/>
                    <a:p>
                      <a:pPr marL="342900" indent="-342900">
                        <a:buFont typeface="+mj-lt"/>
                        <a:buAutoNum type="arabicPeriod"/>
                      </a:pPr>
                      <a:r>
                        <a:rPr lang="zh-TW" altLang="en-US" sz="2200" dirty="0" smtClean="0">
                          <a:solidFill>
                            <a:schemeClr val="tx1"/>
                          </a:solidFill>
                          <a:latin typeface="標楷體" panose="03000509000000000000" pitchFamily="65" charset="-120"/>
                          <a:ea typeface="標楷體" panose="03000509000000000000" pitchFamily="65" charset="-120"/>
                        </a:rPr>
                        <a:t>全班學習氣氛</a:t>
                      </a:r>
                      <a:endParaRPr lang="en-US" altLang="zh-TW" sz="22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200" dirty="0" smtClean="0">
                          <a:solidFill>
                            <a:schemeClr val="tx1"/>
                          </a:solidFill>
                          <a:latin typeface="標楷體" panose="03000509000000000000" pitchFamily="65" charset="-120"/>
                          <a:ea typeface="標楷體" panose="03000509000000000000" pitchFamily="65" charset="-120"/>
                        </a:rPr>
                        <a:t>學生學習動機與歷程</a:t>
                      </a:r>
                      <a:endParaRPr lang="en-US" altLang="zh-TW" sz="22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200" dirty="0" smtClean="0">
                          <a:solidFill>
                            <a:schemeClr val="tx1"/>
                          </a:solidFill>
                          <a:latin typeface="標楷體" panose="03000509000000000000" pitchFamily="65" charset="-120"/>
                          <a:ea typeface="標楷體" panose="03000509000000000000" pitchFamily="65" charset="-120"/>
                        </a:rPr>
                        <a:t>學生學習結果</a:t>
                      </a:r>
                      <a:endParaRPr lang="en-US" altLang="zh-TW" sz="2200" dirty="0" smtClean="0">
                        <a:solidFill>
                          <a:schemeClr val="tx1"/>
                        </a:solidFill>
                        <a:latin typeface="標楷體" panose="03000509000000000000" pitchFamily="65" charset="-120"/>
                        <a:ea typeface="標楷體" panose="03000509000000000000" pitchFamily="65" charset="-120"/>
                      </a:endParaRPr>
                    </a:p>
                    <a:p>
                      <a:pPr marL="0" indent="0">
                        <a:buFont typeface="+mj-lt"/>
                        <a:buNone/>
                      </a:pPr>
                      <a:endParaRPr lang="en-US" altLang="zh-TW" sz="2200" dirty="0" smtClean="0">
                        <a:solidFill>
                          <a:schemeClr val="tx1"/>
                        </a:solidFill>
                        <a:latin typeface="標楷體" panose="03000509000000000000" pitchFamily="65" charset="-120"/>
                        <a:ea typeface="標楷體" panose="03000509000000000000" pitchFamily="65" charset="-120"/>
                      </a:endParaRPr>
                    </a:p>
                    <a:p>
                      <a:pPr marL="0" indent="0">
                        <a:buFont typeface="+mj-lt"/>
                        <a:buNone/>
                      </a:pPr>
                      <a:endParaRPr lang="en-US" altLang="zh-TW" sz="2200" dirty="0" smtClean="0">
                        <a:solidFill>
                          <a:schemeClr val="tx1"/>
                        </a:solidFill>
                        <a:latin typeface="標楷體" panose="03000509000000000000" pitchFamily="65" charset="-120"/>
                        <a:ea typeface="標楷體" panose="03000509000000000000" pitchFamily="65" charset="-120"/>
                      </a:endParaRPr>
                    </a:p>
                    <a:p>
                      <a:pPr marL="0" marR="0" indent="0" algn="l" defTabSz="685800" rtl="0" eaLnBrk="1" fontAlgn="auto" latinLnBrk="0" hangingPunct="1">
                        <a:lnSpc>
                          <a:spcPct val="100000"/>
                        </a:lnSpc>
                        <a:spcBef>
                          <a:spcPts val="0"/>
                        </a:spcBef>
                        <a:spcAft>
                          <a:spcPts val="0"/>
                        </a:spcAft>
                        <a:buClrTx/>
                        <a:buSzTx/>
                        <a:buFont typeface="+mj-lt"/>
                        <a:buNone/>
                        <a:tabLst/>
                        <a:defRPr/>
                      </a:pPr>
                      <a:r>
                        <a:rPr lang="zh-TW" altLang="zh-TW" sz="2200" kern="1200" dirty="0" smtClean="0">
                          <a:solidFill>
                            <a:schemeClr val="tx1"/>
                          </a:solidFill>
                          <a:effectLst/>
                          <a:latin typeface="標楷體" panose="03000509000000000000" pitchFamily="65" charset="-120"/>
                          <a:ea typeface="標楷體" panose="03000509000000000000" pitchFamily="65" charset="-120"/>
                          <a:cs typeface="+mn-cs"/>
                        </a:rPr>
                        <a:t>等</a:t>
                      </a:r>
                      <a:r>
                        <a:rPr lang="zh-TW" altLang="en-US" sz="2200" kern="1200" dirty="0" smtClean="0">
                          <a:solidFill>
                            <a:schemeClr val="tx1"/>
                          </a:solidFill>
                          <a:effectLst/>
                          <a:latin typeface="標楷體" panose="03000509000000000000" pitchFamily="65" charset="-120"/>
                          <a:ea typeface="標楷體" panose="03000509000000000000" pitchFamily="65" charset="-120"/>
                          <a:cs typeface="+mn-cs"/>
                        </a:rPr>
                        <a:t>等</a:t>
                      </a:r>
                      <a:r>
                        <a:rPr lang="en-US" altLang="zh-TW" sz="2200" kern="1200" dirty="0" smtClean="0">
                          <a:solidFill>
                            <a:schemeClr val="tx1"/>
                          </a:solidFill>
                          <a:effectLst/>
                          <a:latin typeface="標楷體" panose="03000509000000000000" pitchFamily="65" charset="-120"/>
                          <a:ea typeface="標楷體" panose="03000509000000000000" pitchFamily="65" charset="-120"/>
                          <a:cs typeface="+mn-cs"/>
                        </a:rPr>
                        <a:t>……</a:t>
                      </a:r>
                      <a:endParaRPr lang="zh-TW" altLang="en-US" sz="2200" dirty="0" smtClean="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962125815"/>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55278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946" y="217537"/>
            <a:ext cx="7290054" cy="922604"/>
          </a:xfrm>
        </p:spPr>
        <p:txBody>
          <a:bodyPr>
            <a:normAutofit/>
          </a:bodyPr>
          <a:lstStyle/>
          <a:p>
            <a:r>
              <a:rPr lang="zh-TW" altLang="en-US" b="1" dirty="0" smtClean="0">
                <a:latin typeface="標楷體" panose="03000509000000000000" pitchFamily="65" charset="-120"/>
                <a:ea typeface="標楷體" panose="03000509000000000000" pitchFamily="65" charset="-120"/>
              </a:rPr>
              <a:t>大綱</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63418" y="1341120"/>
            <a:ext cx="8063346" cy="5008405"/>
          </a:xfrm>
        </p:spPr>
        <p:txBody>
          <a:bodyPr>
            <a:normAutofit/>
          </a:bodyPr>
          <a:lstStyle/>
          <a:p>
            <a:pPr marL="895350" indent="-895350">
              <a:buNone/>
            </a:pPr>
            <a:r>
              <a:rPr lang="zh-TW" altLang="en-US" sz="3600" b="0" dirty="0" smtClean="0"/>
              <a:t>壹、授課教師主導</a:t>
            </a:r>
            <a:r>
              <a:rPr lang="zh-TW" altLang="en-US" sz="3600" dirty="0"/>
              <a:t>的公開</a:t>
            </a:r>
            <a:r>
              <a:rPr lang="zh-TW" altLang="en-US" sz="3600" dirty="0" smtClean="0"/>
              <a:t>授課</a:t>
            </a:r>
            <a:endParaRPr lang="en-US" altLang="zh-TW" sz="3600" dirty="0" smtClean="0"/>
          </a:p>
          <a:p>
            <a:pPr marL="895350" indent="-895350">
              <a:buNone/>
            </a:pPr>
            <a:r>
              <a:rPr lang="zh-TW" altLang="en-US" sz="3600" dirty="0" smtClean="0"/>
              <a:t>貳</a:t>
            </a:r>
            <a:r>
              <a:rPr lang="zh-TW" altLang="en-US" sz="3600" dirty="0"/>
              <a:t>、授課教師主導公開授課的歷程</a:t>
            </a:r>
            <a:endParaRPr lang="en-US" altLang="zh-TW" sz="3600" dirty="0"/>
          </a:p>
          <a:p>
            <a:pPr marL="895350" indent="-895350">
              <a:buNone/>
            </a:pPr>
            <a:r>
              <a:rPr lang="zh-TW" altLang="en-US" sz="3600" dirty="0"/>
              <a:t>參、授課教師主導公開授課的配套措施</a:t>
            </a:r>
            <a:endParaRPr lang="en-US" altLang="zh-TW" sz="3600" dirty="0"/>
          </a:p>
          <a:p>
            <a:pPr marL="895350" indent="-895350">
              <a:buNone/>
            </a:pPr>
            <a:r>
              <a:rPr lang="zh-TW" altLang="en-US" sz="3600" b="0" dirty="0" smtClean="0"/>
              <a:t>肆</a:t>
            </a:r>
            <a:r>
              <a:rPr lang="zh-TW" altLang="en-US" sz="3600" dirty="0"/>
              <a:t>、授課教師主導公開授課的特色</a:t>
            </a:r>
            <a:endParaRPr lang="en-US" altLang="zh-TW" sz="3600" dirty="0"/>
          </a:p>
          <a:p>
            <a:pPr marL="895350" indent="-895350">
              <a:buNone/>
            </a:pPr>
            <a:r>
              <a:rPr lang="zh-TW" altLang="en-US" sz="3600" dirty="0" smtClean="0"/>
              <a:t>伍、參考文獻</a:t>
            </a:r>
            <a:endParaRPr lang="en-US" altLang="zh-TW" sz="3600" b="0"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1</a:t>
            </a:fld>
            <a:endParaRPr lang="zh-TW" altLang="en-US" dirty="0"/>
          </a:p>
        </p:txBody>
      </p:sp>
    </p:spTree>
    <p:extLst>
      <p:ext uri="{BB962C8B-B14F-4D97-AF65-F5344CB8AC3E}">
        <p14:creationId xmlns:p14="http://schemas.microsoft.com/office/powerpoint/2010/main" val="981539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8494" y="651987"/>
            <a:ext cx="7290054" cy="922604"/>
          </a:xfrm>
        </p:spPr>
        <p:txBody>
          <a:bodyPr>
            <a:normAutofit fontScale="90000"/>
          </a:bodyPr>
          <a:lstStyle/>
          <a:p>
            <a:r>
              <a:rPr lang="en-US" altLang="zh-TW" dirty="0" smtClean="0"/>
              <a:t>12</a:t>
            </a:r>
            <a:r>
              <a:rPr lang="zh-TW" altLang="en-US" dirty="0" smtClean="0"/>
              <a:t>年國教課程綱要核心素養的檢核</a:t>
            </a:r>
            <a:endParaRPr lang="zh-TW" altLang="en-US"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19</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864566706"/>
              </p:ext>
            </p:extLst>
          </p:nvPr>
        </p:nvGraphicFramePr>
        <p:xfrm>
          <a:off x="546653" y="1679712"/>
          <a:ext cx="7941365" cy="4659394"/>
        </p:xfrm>
        <a:graphic>
          <a:graphicData uri="http://schemas.openxmlformats.org/drawingml/2006/table">
            <a:tbl>
              <a:tblPr firstRow="1" bandRow="1">
                <a:tableStyleId>{5C22544A-7EE6-4342-B048-85BDC9FD1C3A}</a:tableStyleId>
              </a:tblPr>
              <a:tblGrid>
                <a:gridCol w="4810539">
                  <a:extLst>
                    <a:ext uri="{9D8B030D-6E8A-4147-A177-3AD203B41FA5}">
                      <a16:colId xmlns:a16="http://schemas.microsoft.com/office/drawing/2014/main" val="20000"/>
                    </a:ext>
                  </a:extLst>
                </a:gridCol>
                <a:gridCol w="3130826">
                  <a:extLst>
                    <a:ext uri="{9D8B030D-6E8A-4147-A177-3AD203B41FA5}">
                      <a16:colId xmlns:a16="http://schemas.microsoft.com/office/drawing/2014/main" val="20001"/>
                    </a:ext>
                  </a:extLst>
                </a:gridCol>
              </a:tblGrid>
              <a:tr h="698181">
                <a:tc>
                  <a:txBody>
                    <a:bodyPr/>
                    <a:lstStyle/>
                    <a:p>
                      <a:r>
                        <a:rPr lang="zh-TW" altLang="en-US" sz="3200" dirty="0" smtClean="0">
                          <a:latin typeface="標楷體" pitchFamily="65" charset="-120"/>
                          <a:ea typeface="標楷體" pitchFamily="65" charset="-120"/>
                        </a:rPr>
                        <a:t>核心素養指標</a:t>
                      </a:r>
                      <a:endParaRPr lang="zh-TW" altLang="en-US" sz="3200" dirty="0">
                        <a:latin typeface="標楷體" pitchFamily="65" charset="-120"/>
                        <a:ea typeface="標楷體" pitchFamily="65" charset="-120"/>
                      </a:endParaRPr>
                    </a:p>
                  </a:txBody>
                  <a:tcPr/>
                </a:tc>
                <a:tc>
                  <a:txBody>
                    <a:bodyPr/>
                    <a:lstStyle/>
                    <a:p>
                      <a:r>
                        <a:rPr lang="zh-TW" altLang="en-US" sz="3200" dirty="0" smtClean="0">
                          <a:latin typeface="標楷體" pitchFamily="65" charset="-120"/>
                          <a:ea typeface="標楷體" pitchFamily="65" charset="-120"/>
                        </a:rPr>
                        <a:t>觀察事實描述</a:t>
                      </a:r>
                      <a:endParaRPr lang="zh-TW" altLang="en-US" sz="3200"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795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適應現在生活</a:t>
                      </a:r>
                      <a:endParaRPr lang="zh-TW" altLang="en-US" sz="3200" dirty="0">
                        <a:latin typeface="標楷體" pitchFamily="65" charset="-120"/>
                        <a:ea typeface="標楷體" pitchFamily="65" charset="-120"/>
                      </a:endParaRPr>
                    </a:p>
                  </a:txBody>
                  <a:tcPr/>
                </a:tc>
                <a:tc>
                  <a:txBody>
                    <a:bodyPr/>
                    <a:lstStyle/>
                    <a:p>
                      <a:endParaRPr lang="zh-TW" altLang="en-US"/>
                    </a:p>
                  </a:txBody>
                  <a:tcPr/>
                </a:tc>
                <a:extLst>
                  <a:ext uri="{0D108BD9-81ED-4DB2-BD59-A6C34878D82A}">
                    <a16:rowId xmlns:a16="http://schemas.microsoft.com/office/drawing/2014/main" val="10001"/>
                  </a:ext>
                </a:extLst>
              </a:tr>
              <a:tr h="840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面對未來挑戰</a:t>
                      </a:r>
                      <a:endParaRPr lang="zh-TW" altLang="en-US" sz="3200" dirty="0">
                        <a:latin typeface="標楷體" pitchFamily="65" charset="-120"/>
                        <a:ea typeface="標楷體" pitchFamily="65" charset="-120"/>
                      </a:endParaRPr>
                    </a:p>
                  </a:txBody>
                  <a:tcPr/>
                </a:tc>
                <a:tc>
                  <a:txBody>
                    <a:bodyPr/>
                    <a:lstStyle/>
                    <a:p>
                      <a:endParaRPr lang="zh-TW" altLang="en-US" dirty="0"/>
                    </a:p>
                  </a:txBody>
                  <a:tcPr/>
                </a:tc>
                <a:extLst>
                  <a:ext uri="{0D108BD9-81ED-4DB2-BD59-A6C34878D82A}">
                    <a16:rowId xmlns:a16="http://schemas.microsoft.com/office/drawing/2014/main" val="10002"/>
                  </a:ext>
                </a:extLst>
              </a:tr>
              <a:tr h="787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具備的知識、能力與態度</a:t>
                      </a:r>
                      <a:endParaRPr lang="zh-TW" altLang="en-US" sz="3200" dirty="0">
                        <a:latin typeface="標楷體" pitchFamily="65" charset="-120"/>
                        <a:ea typeface="標楷體" pitchFamily="65" charset="-120"/>
                      </a:endParaRPr>
                    </a:p>
                  </a:txBody>
                  <a:tcPr/>
                </a:tc>
                <a:tc>
                  <a:txBody>
                    <a:bodyPr/>
                    <a:lstStyle/>
                    <a:p>
                      <a:endParaRPr lang="zh-TW" altLang="en-US" dirty="0"/>
                    </a:p>
                  </a:txBody>
                  <a:tcPr/>
                </a:tc>
                <a:extLst>
                  <a:ext uri="{0D108BD9-81ED-4DB2-BD59-A6C34878D82A}">
                    <a16:rowId xmlns:a16="http://schemas.microsoft.com/office/drawing/2014/main" val="10003"/>
                  </a:ext>
                </a:extLst>
              </a:tr>
              <a:tr h="698181">
                <a:tc>
                  <a:txBody>
                    <a:bodyPr/>
                    <a:lstStyle/>
                    <a:p>
                      <a:r>
                        <a:rPr lang="zh-TW" altLang="en-US" sz="3200" dirty="0" smtClean="0">
                          <a:latin typeface="標楷體" pitchFamily="65" charset="-120"/>
                          <a:ea typeface="標楷體" pitchFamily="65" charset="-120"/>
                        </a:rPr>
                        <a:t>關注學習與生活的結合</a:t>
                      </a:r>
                      <a:endParaRPr lang="zh-TW" altLang="en-US" sz="3200" dirty="0">
                        <a:latin typeface="標楷體" pitchFamily="65" charset="-120"/>
                        <a:ea typeface="標楷體" pitchFamily="65" charset="-120"/>
                      </a:endParaRPr>
                    </a:p>
                  </a:txBody>
                  <a:tcPr/>
                </a:tc>
                <a:tc>
                  <a:txBody>
                    <a:bodyPr/>
                    <a:lstStyle/>
                    <a:p>
                      <a:endParaRPr lang="zh-TW" altLang="en-US"/>
                    </a:p>
                  </a:txBody>
                  <a:tcPr/>
                </a:tc>
                <a:extLst>
                  <a:ext uri="{0D108BD9-81ED-4DB2-BD59-A6C34878D82A}">
                    <a16:rowId xmlns:a16="http://schemas.microsoft.com/office/drawing/2014/main" val="10004"/>
                  </a:ext>
                </a:extLst>
              </a:tr>
              <a:tr h="840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透過</a:t>
                      </a:r>
                      <a:r>
                        <a:rPr lang="zh-TW" altLang="en-US" sz="3200" smtClean="0">
                          <a:latin typeface="標楷體" pitchFamily="65" charset="-120"/>
                          <a:ea typeface="標楷體" pitchFamily="65" charset="-120"/>
                        </a:rPr>
                        <a:t>實踐力行來達成</a:t>
                      </a:r>
                      <a:endParaRPr lang="zh-TW" altLang="en-US" sz="3200" dirty="0">
                        <a:latin typeface="標楷體" pitchFamily="65" charset="-120"/>
                        <a:ea typeface="標楷體" pitchFamily="65" charset="-120"/>
                      </a:endParaRPr>
                    </a:p>
                  </a:txBody>
                  <a:tcPr/>
                </a:tc>
                <a:tc>
                  <a:txBody>
                    <a:bodyPr/>
                    <a:lstStyle/>
                    <a:p>
                      <a:endParaRPr lang="zh-TW"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568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3298" y="1107278"/>
            <a:ext cx="7499350" cy="5264209"/>
          </a:xfrm>
        </p:spPr>
        <p:txBody>
          <a:bodyPr>
            <a:normAutofit/>
          </a:bodyPr>
          <a:lstStyle/>
          <a:p>
            <a:pPr marL="0" indent="0">
              <a:buNone/>
            </a:pPr>
            <a:r>
              <a:rPr lang="zh-TW" altLang="en-US" sz="3200" b="1" dirty="0">
                <a:cs typeface="Times New Roman" panose="02020603050405020304" pitchFamily="18" charset="0"/>
              </a:rPr>
              <a:t>（五</a:t>
            </a:r>
            <a:r>
              <a:rPr lang="zh-TW" altLang="en-US" sz="3200" b="1" dirty="0" smtClean="0">
                <a:cs typeface="Times New Roman" panose="02020603050405020304" pitchFamily="18" charset="0"/>
              </a:rPr>
              <a:t>）從</a:t>
            </a:r>
            <a:r>
              <a:rPr lang="zh-TW" altLang="en-US" sz="3200" b="1" dirty="0">
                <a:cs typeface="Times New Roman" panose="02020603050405020304" pitchFamily="18" charset="0"/>
              </a:rPr>
              <a:t>教師個人的課程設計、教學轉化、教學經驗、學生特性、課堂師生互動及學習脈絡來思考</a:t>
            </a:r>
            <a:endParaRPr lang="en-US" altLang="zh-TW" sz="3200" b="1" dirty="0" smtClean="0">
              <a:cs typeface="Times New Roman" panose="02020603050405020304" pitchFamily="18" charset="0"/>
            </a:endParaRPr>
          </a:p>
          <a:p>
            <a:pPr marL="355600" indent="-355600">
              <a:lnSpc>
                <a:spcPct val="100000"/>
              </a:lnSpc>
              <a:buClr>
                <a:schemeClr val="tx1"/>
              </a:buClr>
              <a:buFont typeface="Arial" panose="020B0604020202020204" pitchFamily="34" charset="0"/>
              <a:buChar char="•"/>
            </a:pPr>
            <a:r>
              <a:rPr lang="zh-TW" altLang="en-US" sz="2800" dirty="0" smtClean="0">
                <a:cs typeface="Times New Roman" panose="02020603050405020304" pitchFamily="18" charset="0"/>
              </a:rPr>
              <a:t>例如</a:t>
            </a:r>
            <a:r>
              <a:rPr lang="zh-TW" altLang="en-US" sz="2800" dirty="0">
                <a:cs typeface="Times New Roman" panose="02020603050405020304" pitchFamily="18" charset="0"/>
              </a:rPr>
              <a:t>：</a:t>
            </a:r>
            <a:r>
              <a:rPr lang="zh-TW" altLang="en-US" sz="2800" dirty="0" smtClean="0">
                <a:cs typeface="Times New Roman" panose="02020603050405020304" pitchFamily="18" charset="0"/>
              </a:rPr>
              <a:t>觀察教師的移動、學生的注意力、團體動態、師生的眼神接觸、師生問答等</a:t>
            </a:r>
            <a:endParaRPr lang="en-US" altLang="zh-TW" sz="2800" dirty="0" smtClean="0">
              <a:cs typeface="Times New Roman" panose="02020603050405020304" pitchFamily="18" charset="0"/>
            </a:endParaRPr>
          </a:p>
          <a:p>
            <a:pPr marL="355600" indent="-355600">
              <a:lnSpc>
                <a:spcPct val="100000"/>
              </a:lnSpc>
              <a:buClr>
                <a:schemeClr val="tx1"/>
              </a:buClr>
              <a:buFont typeface="Arial" panose="020B0604020202020204" pitchFamily="34" charset="0"/>
              <a:buChar char="•"/>
            </a:pPr>
            <a:r>
              <a:rPr lang="zh-TW" altLang="en-US" sz="2800" dirty="0" smtClean="0">
                <a:cs typeface="Times New Roman" panose="02020603050405020304" pitchFamily="18" charset="0"/>
              </a:rPr>
              <a:t>另可參考全國教師工會推出的</a:t>
            </a:r>
            <a:r>
              <a:rPr lang="en-US" altLang="zh-TW" sz="2800" dirty="0" smtClean="0">
                <a:cs typeface="Times New Roman" panose="02020603050405020304" pitchFamily="18" charset="0"/>
              </a:rPr>
              <a:t>《</a:t>
            </a:r>
            <a:r>
              <a:rPr lang="zh-TW" altLang="en-US" sz="2800" dirty="0">
                <a:cs typeface="Times New Roman" panose="02020603050405020304" pitchFamily="18" charset="0"/>
              </a:rPr>
              <a:t>觀議課實務手冊</a:t>
            </a:r>
            <a:r>
              <a:rPr lang="en-US" altLang="zh-TW" sz="2800" dirty="0" smtClean="0">
                <a:cs typeface="Times New Roman" panose="02020603050405020304" pitchFamily="18" charset="0"/>
              </a:rPr>
              <a:t>》</a:t>
            </a:r>
            <a:r>
              <a:rPr lang="zh-TW" altLang="en-US" sz="2800" dirty="0" smtClean="0">
                <a:cs typeface="Times New Roman" panose="02020603050405020304" pitchFamily="18" charset="0"/>
              </a:rPr>
              <a:t>，及其觀察使用的紀錄表</a:t>
            </a:r>
            <a:endParaRPr lang="en-US" altLang="zh-TW" sz="2800" dirty="0" smtClean="0">
              <a:cs typeface="Times New Roman" panose="02020603050405020304" pitchFamily="18" charset="0"/>
            </a:endParaRPr>
          </a:p>
          <a:p>
            <a:pPr marL="355600" indent="-355600">
              <a:lnSpc>
                <a:spcPct val="100000"/>
              </a:lnSpc>
              <a:buClr>
                <a:schemeClr val="tx1"/>
              </a:buClr>
              <a:buFont typeface="Arial" panose="020B0604020202020204" pitchFamily="34" charset="0"/>
              <a:buChar char="•"/>
            </a:pPr>
            <a:r>
              <a:rPr lang="zh-TW" altLang="en-US" sz="2800" dirty="0" smtClean="0">
                <a:cs typeface="Times New Roman" panose="02020603050405020304" pitchFamily="18" charset="0"/>
              </a:rPr>
              <a:t>其他：教師個人想了解的內容</a:t>
            </a:r>
            <a:endParaRPr lang="en-US" altLang="zh-TW" sz="2800" dirty="0" smtClean="0">
              <a:cs typeface="Times New Roman" panose="02020603050405020304" pitchFamily="18" charset="0"/>
            </a:endParaRPr>
          </a:p>
          <a:p>
            <a:pPr marL="0" indent="0">
              <a:buNone/>
            </a:pPr>
            <a:endParaRPr lang="en-US" altLang="zh-TW" sz="3200" b="1" dirty="0" smtClean="0">
              <a:cs typeface="Times New Roman" panose="02020603050405020304" pitchFamily="18" charset="0"/>
            </a:endParaRPr>
          </a:p>
          <a:p>
            <a:pPr marL="0" indent="0">
              <a:buNone/>
            </a:pPr>
            <a:endParaRPr lang="en-US" altLang="zh-TW" sz="3200" b="1" dirty="0" smtClean="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20</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61474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3298" y="1107278"/>
            <a:ext cx="7499350" cy="5264209"/>
          </a:xfrm>
        </p:spPr>
        <p:txBody>
          <a:bodyPr>
            <a:normAutofit/>
          </a:bodyPr>
          <a:lstStyle/>
          <a:p>
            <a:pPr marL="0" indent="0">
              <a:buNone/>
            </a:pPr>
            <a:r>
              <a:rPr lang="zh-TW" altLang="en-US" sz="3200" b="1" spc="300" dirty="0" smtClean="0">
                <a:cs typeface="Times New Roman" panose="02020603050405020304" pitchFamily="18" charset="0"/>
              </a:rPr>
              <a:t>（</a:t>
            </a:r>
            <a:r>
              <a:rPr lang="zh-TW" altLang="en-US" sz="3200" b="1" spc="300" dirty="0">
                <a:cs typeface="Times New Roman" panose="02020603050405020304" pitchFamily="18" charset="0"/>
              </a:rPr>
              <a:t>六</a:t>
            </a:r>
            <a:r>
              <a:rPr lang="zh-TW" altLang="en-US" sz="3200" b="1" spc="300" dirty="0" smtClean="0">
                <a:cs typeface="Times New Roman" panose="02020603050405020304" pitchFamily="18" charset="0"/>
              </a:rPr>
              <a:t>）</a:t>
            </a:r>
            <a:r>
              <a:rPr lang="zh-TW" altLang="en-US" sz="3200" b="1" spc="300" dirty="0">
                <a:cs typeface="Times New Roman" panose="02020603050405020304" pitchFamily="18" charset="0"/>
              </a:rPr>
              <a:t>依學生基本學力檢測</a:t>
            </a:r>
            <a:r>
              <a:rPr lang="zh-TW" altLang="en-US" sz="3200" b="1" spc="300" dirty="0" smtClean="0">
                <a:cs typeface="Times New Roman" panose="02020603050405020304" pitchFamily="18" charset="0"/>
              </a:rPr>
              <a:t>結果作為</a:t>
            </a:r>
            <a:r>
              <a:rPr lang="zh-TW" altLang="en-US" sz="3200" b="1" spc="300" dirty="0">
                <a:cs typeface="Times New Roman" panose="02020603050405020304" pitchFamily="18" charset="0"/>
              </a:rPr>
              <a:t>觀察</a:t>
            </a:r>
            <a:r>
              <a:rPr lang="zh-TW" altLang="en-US" sz="3200" b="1" spc="300" dirty="0" smtClean="0">
                <a:cs typeface="Times New Roman" panose="02020603050405020304" pitchFamily="18" charset="0"/>
              </a:rPr>
              <a:t>焦點</a:t>
            </a:r>
            <a:endParaRPr lang="en-US" altLang="zh-TW" sz="3200" b="1" spc="300" dirty="0" smtClean="0">
              <a:cs typeface="Times New Roman" panose="02020603050405020304" pitchFamily="18" charset="0"/>
            </a:endParaRPr>
          </a:p>
          <a:p>
            <a:pPr marL="355600" indent="-355600">
              <a:lnSpc>
                <a:spcPct val="150000"/>
              </a:lnSpc>
              <a:buClr>
                <a:schemeClr val="tx1"/>
              </a:buClr>
              <a:buFont typeface="Arial" panose="020B0604020202020204" pitchFamily="34" charset="0"/>
              <a:buChar char="•"/>
            </a:pPr>
            <a:r>
              <a:rPr lang="zh-TW" altLang="en-US" sz="2800" dirty="0" smtClean="0">
                <a:cs typeface="Times New Roman" panose="02020603050405020304" pitchFamily="18" charset="0"/>
              </a:rPr>
              <a:t>針對不同內容向度、能力指標內容，進行全國或所屬縣市與各校之試題答對率的比較，挑選想設為觀課焦點的項目</a:t>
            </a:r>
            <a:endParaRPr lang="en-US" altLang="zh-TW" sz="2800" dirty="0" smtClean="0">
              <a:cs typeface="Times New Roman" panose="02020603050405020304" pitchFamily="18" charset="0"/>
            </a:endParaRPr>
          </a:p>
          <a:p>
            <a:pPr marL="355600" indent="-355600">
              <a:lnSpc>
                <a:spcPct val="150000"/>
              </a:lnSpc>
              <a:buClr>
                <a:schemeClr val="tx1"/>
              </a:buClr>
              <a:buFont typeface="Arial" panose="020B0604020202020204" pitchFamily="34" charset="0"/>
              <a:buChar char="•"/>
            </a:pPr>
            <a:r>
              <a:rPr lang="zh-TW" altLang="en-US" sz="2800" dirty="0">
                <a:cs typeface="Times New Roman" panose="02020603050405020304" pitchFamily="18" charset="0"/>
              </a:rPr>
              <a:t>例如</a:t>
            </a:r>
            <a:r>
              <a:rPr lang="zh-TW" altLang="en-US" sz="2800" dirty="0" smtClean="0">
                <a:cs typeface="Times New Roman" panose="02020603050405020304" pitchFamily="18" charset="0"/>
              </a:rPr>
              <a:t>：國文科的「字形」</a:t>
            </a:r>
            <a:r>
              <a:rPr lang="en-US" altLang="zh-TW" sz="2800" dirty="0" smtClean="0">
                <a:cs typeface="Times New Roman" panose="02020603050405020304" pitchFamily="18" charset="0"/>
              </a:rPr>
              <a:t>–</a:t>
            </a:r>
            <a:r>
              <a:rPr lang="zh-TW" altLang="en-US" sz="2800" dirty="0" smtClean="0">
                <a:cs typeface="Times New Roman" panose="02020603050405020304" pitchFamily="18" charset="0"/>
              </a:rPr>
              <a:t>能概略瞭解筆畫、偏旁變化及結構原理</a:t>
            </a:r>
            <a:endParaRPr lang="en-US" altLang="zh-TW" sz="2800" dirty="0" smtClean="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21</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305506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7866" y="1063615"/>
            <a:ext cx="7917518" cy="5264209"/>
          </a:xfrm>
        </p:spPr>
        <p:txBody>
          <a:bodyPr>
            <a:normAutofit/>
          </a:bodyPr>
          <a:lstStyle/>
          <a:p>
            <a:pPr marL="0" indent="0">
              <a:buClr>
                <a:schemeClr val="tx1"/>
              </a:buClr>
              <a:buNone/>
            </a:pPr>
            <a:r>
              <a:rPr lang="zh-TW" altLang="en-US" sz="3200" b="1" spc="100" dirty="0" smtClean="0"/>
              <a:t>二、邀請觀課的對象</a:t>
            </a:r>
            <a:endParaRPr lang="zh-TW" altLang="en-US" sz="32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22</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157219233"/>
              </p:ext>
            </p:extLst>
          </p:nvPr>
        </p:nvGraphicFramePr>
        <p:xfrm>
          <a:off x="508626" y="1740877"/>
          <a:ext cx="8375999" cy="4586947"/>
        </p:xfrm>
        <a:graphic>
          <a:graphicData uri="http://schemas.openxmlformats.org/drawingml/2006/table">
            <a:tbl>
              <a:tblPr firstRow="1" bandRow="1">
                <a:tableStyleId>{5C22544A-7EE6-4342-B048-85BDC9FD1C3A}</a:tableStyleId>
              </a:tblPr>
              <a:tblGrid>
                <a:gridCol w="815712">
                  <a:extLst>
                    <a:ext uri="{9D8B030D-6E8A-4147-A177-3AD203B41FA5}">
                      <a16:colId xmlns:a16="http://schemas.microsoft.com/office/drawing/2014/main" val="3233722256"/>
                    </a:ext>
                  </a:extLst>
                </a:gridCol>
                <a:gridCol w="3643315">
                  <a:extLst>
                    <a:ext uri="{9D8B030D-6E8A-4147-A177-3AD203B41FA5}">
                      <a16:colId xmlns:a16="http://schemas.microsoft.com/office/drawing/2014/main" val="791648612"/>
                    </a:ext>
                  </a:extLst>
                </a:gridCol>
                <a:gridCol w="3916972">
                  <a:extLst>
                    <a:ext uri="{9D8B030D-6E8A-4147-A177-3AD203B41FA5}">
                      <a16:colId xmlns:a16="http://schemas.microsoft.com/office/drawing/2014/main" val="2960939217"/>
                    </a:ext>
                  </a:extLst>
                </a:gridCol>
              </a:tblGrid>
              <a:tr h="64343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chemeClr val="tx1"/>
                          </a:solidFill>
                          <a:latin typeface="標楷體" panose="03000509000000000000" pitchFamily="65" charset="-120"/>
                          <a:ea typeface="標楷體" panose="03000509000000000000" pitchFamily="65" charset="-120"/>
                        </a:rPr>
                        <a:t>各類同儕觀察者</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dirty="0" smtClean="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66862872"/>
                  </a:ext>
                </a:extLst>
              </a:tr>
              <a:tr h="2285717">
                <a:tc>
                  <a:txBody>
                    <a:bodyPr/>
                    <a:lstStyle/>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觀</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察</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類</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型</a:t>
                      </a:r>
                      <a:endParaRPr lang="zh-TW" sz="2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spc="-150" dirty="0">
                          <a:effectLst/>
                          <a:latin typeface="標楷體" panose="03000509000000000000" pitchFamily="65" charset="-120"/>
                          <a:ea typeface="標楷體" panose="03000509000000000000" pitchFamily="65" charset="-120"/>
                          <a:cs typeface="Times New Roman" panose="02020603050405020304" pitchFamily="18" charset="0"/>
                        </a:rPr>
                        <a:t>所教學生與</a:t>
                      </a:r>
                      <a:r>
                        <a:rPr 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你多所相同</a:t>
                      </a:r>
                      <a:r>
                        <a:rPr lang="zh-TW" sz="2800" kern="100" spc="-150" dirty="0">
                          <a:effectLst/>
                          <a:latin typeface="標楷體" panose="03000509000000000000" pitchFamily="65" charset="-120"/>
                          <a:ea typeface="標楷體" panose="03000509000000000000" pitchFamily="65" charset="-120"/>
                          <a:cs typeface="Times New Roman" panose="02020603050405020304" pitchFamily="18" charset="0"/>
                        </a:rPr>
                        <a:t>的</a:t>
                      </a:r>
                      <a:r>
                        <a:rPr 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同儕</a:t>
                      </a:r>
                      <a:endParaRPr lang="en-US"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或</a:t>
                      </a:r>
                      <a:endParaRPr lang="zh-TW" sz="2800" kern="100" spc="-15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2800" kern="100" spc="-150" dirty="0">
                          <a:effectLst/>
                          <a:latin typeface="標楷體" panose="03000509000000000000" pitchFamily="65" charset="-120"/>
                          <a:ea typeface="標楷體" panose="03000509000000000000" pitchFamily="65" charset="-120"/>
                          <a:cs typeface="Times New Roman" panose="02020603050405020304" pitchFamily="18" charset="0"/>
                        </a:rPr>
                        <a:t>所教學生與</a:t>
                      </a:r>
                      <a:r>
                        <a:rPr 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你完全</a:t>
                      </a:r>
                      <a:r>
                        <a:rPr lang="zh-TW" sz="2800" kern="100" spc="-150" dirty="0">
                          <a:effectLst/>
                          <a:latin typeface="標楷體" panose="03000509000000000000" pitchFamily="65" charset="-120"/>
                          <a:ea typeface="標楷體" panose="03000509000000000000" pitchFamily="65" charset="-120"/>
                          <a:cs typeface="Times New Roman" panose="02020603050405020304" pitchFamily="18" charset="0"/>
                        </a:rPr>
                        <a:t>不同的同儕</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資深教師</a:t>
                      </a:r>
                      <a:endParaRPr lang="en-US"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或</a:t>
                      </a:r>
                      <a:endPar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新教師</a:t>
                      </a:r>
                    </a:p>
                  </a:txBody>
                  <a:tcPr marL="68580" marR="68580" marT="0" marB="0" anchor="ctr"/>
                </a:tc>
                <a:extLst>
                  <a:ext uri="{0D108BD9-81ED-4DB2-BD59-A6C34878D82A}">
                    <a16:rowId xmlns:a16="http://schemas.microsoft.com/office/drawing/2014/main" val="3650571286"/>
                  </a:ext>
                </a:extLst>
              </a:tr>
              <a:tr h="1657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差異</a:t>
                      </a:r>
                      <a:endParaRPr lang="zh-TW"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是否了解學生的</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能力</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、獨特</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需求</a:t>
                      </a:r>
                      <a:r>
                        <a:rPr lang="zh-TW" altLang="en-US"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使用過的</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策略</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等</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spcAft>
                          <a:spcPts val="0"/>
                        </a:spcAft>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對於教學策略的</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經驗</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深度與慣性，以及對新教學法的熟悉度</a:t>
                      </a:r>
                      <a:endParaRPr lang="zh-TW"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228443131"/>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97849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23</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996019979"/>
              </p:ext>
            </p:extLst>
          </p:nvPr>
        </p:nvGraphicFramePr>
        <p:xfrm>
          <a:off x="482250" y="1696257"/>
          <a:ext cx="8303666" cy="4807413"/>
        </p:xfrm>
        <a:graphic>
          <a:graphicData uri="http://schemas.openxmlformats.org/drawingml/2006/table">
            <a:tbl>
              <a:tblPr firstRow="1" bandRow="1">
                <a:tableStyleId>{5C22544A-7EE6-4342-B048-85BDC9FD1C3A}</a:tableStyleId>
              </a:tblPr>
              <a:tblGrid>
                <a:gridCol w="808668">
                  <a:extLst>
                    <a:ext uri="{9D8B030D-6E8A-4147-A177-3AD203B41FA5}">
                      <a16:colId xmlns:a16="http://schemas.microsoft.com/office/drawing/2014/main" val="3233722256"/>
                    </a:ext>
                  </a:extLst>
                </a:gridCol>
                <a:gridCol w="4072390">
                  <a:extLst>
                    <a:ext uri="{9D8B030D-6E8A-4147-A177-3AD203B41FA5}">
                      <a16:colId xmlns:a16="http://schemas.microsoft.com/office/drawing/2014/main" val="791648612"/>
                    </a:ext>
                  </a:extLst>
                </a:gridCol>
                <a:gridCol w="3422608">
                  <a:extLst>
                    <a:ext uri="{9D8B030D-6E8A-4147-A177-3AD203B41FA5}">
                      <a16:colId xmlns:a16="http://schemas.microsoft.com/office/drawing/2014/main" val="2960939217"/>
                    </a:ext>
                  </a:extLst>
                </a:gridCol>
              </a:tblGrid>
              <a:tr h="67435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solidFill>
                            <a:schemeClr val="tx1"/>
                          </a:solidFill>
                          <a:latin typeface="標楷體" panose="03000509000000000000" pitchFamily="65" charset="-120"/>
                          <a:ea typeface="標楷體" panose="03000509000000000000" pitchFamily="65" charset="-120"/>
                        </a:rPr>
                        <a:t>各類同儕觀察者（續）</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dirty="0" smtClean="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66862872"/>
                  </a:ext>
                </a:extLst>
              </a:tr>
              <a:tr h="2395577">
                <a:tc>
                  <a:txBody>
                    <a:bodyPr/>
                    <a:lstStyle/>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觀</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察</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者</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類</a:t>
                      </a:r>
                      <a:endParaRPr lang="en-US"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型</a:t>
                      </a:r>
                      <a:endParaRPr lang="zh-TW" sz="2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深度了解</a:t>
                      </a:r>
                      <a:r>
                        <a:rPr lang="en-US"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
                      </a:r>
                      <a:br>
                        <a:rPr lang="en-US"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br>
                      <a:r>
                        <a:rPr lang="zh-TW"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你的</a:t>
                      </a:r>
                      <a:r>
                        <a:rPr lang="zh-TW" altLang="zh-TW" sz="2800" u="none"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學科領域</a:t>
                      </a:r>
                      <a:r>
                        <a:rPr lang="zh-TW" altLang="zh-TW" sz="280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的同儕</a:t>
                      </a:r>
                    </a:p>
                    <a:p>
                      <a:pPr algn="ctr">
                        <a:spcAft>
                          <a:spcPts val="0"/>
                        </a:spcAft>
                      </a:pPr>
                      <a:r>
                        <a:rPr lang="zh-TW" altLang="en-US"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或</a:t>
                      </a:r>
                      <a:endParaRPr lang="en-US"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不太了解或者完全不了解你的</a:t>
                      </a:r>
                      <a:r>
                        <a:rPr lang="zh-TW" altLang="zh-TW" sz="2800" u="none" kern="100" dirty="0" smtClean="0">
                          <a:effectLst/>
                          <a:latin typeface="標楷體" panose="03000509000000000000" pitchFamily="65" charset="-120"/>
                          <a:ea typeface="標楷體" panose="03000509000000000000" pitchFamily="65" charset="-120"/>
                          <a:cs typeface="Times New Roman" panose="02020603050405020304" pitchFamily="18" charset="0"/>
                        </a:rPr>
                        <a:t>學科領域</a:t>
                      </a: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的同儕</a:t>
                      </a:r>
                      <a:endPar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較低年級的教師</a:t>
                      </a:r>
                      <a:endParaRPr lang="en-US"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或</a:t>
                      </a:r>
                      <a:endPar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zh-TW" sz="2800" kern="100" dirty="0" smtClean="0">
                          <a:effectLst/>
                          <a:latin typeface="標楷體" panose="03000509000000000000" pitchFamily="65" charset="-120"/>
                          <a:ea typeface="標楷體" panose="03000509000000000000" pitchFamily="65" charset="-120"/>
                          <a:cs typeface="Times New Roman" panose="02020603050405020304" pitchFamily="18" charset="0"/>
                        </a:rPr>
                        <a:t>較高年級的教師</a:t>
                      </a:r>
                    </a:p>
                  </a:txBody>
                  <a:tcPr marL="68580" marR="68580" marT="0" marB="0" anchor="ctr"/>
                </a:tc>
                <a:extLst>
                  <a:ext uri="{0D108BD9-81ED-4DB2-BD59-A6C34878D82A}">
                    <a16:rowId xmlns:a16="http://schemas.microsoft.com/office/drawing/2014/main" val="3650571286"/>
                  </a:ext>
                </a:extLst>
              </a:tr>
              <a:tr h="17374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effectLst/>
                          <a:latin typeface="標楷體" panose="03000509000000000000" pitchFamily="65" charset="-120"/>
                          <a:ea typeface="標楷體" panose="03000509000000000000" pitchFamily="65" charset="-120"/>
                          <a:cs typeface="Times New Roman" panose="02020603050405020304" pitchFamily="18" charset="0"/>
                        </a:rPr>
                        <a:t>差異</a:t>
                      </a:r>
                      <a:endParaRPr lang="zh-TW" altLang="zh-TW" sz="2800" b="1"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是否</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熟悉</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與教學內容有關的教學策略</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l">
                        <a:spcAft>
                          <a:spcPts val="0"/>
                        </a:spcAft>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針對</a:t>
                      </a:r>
                      <a:r>
                        <a:rPr lang="zh-TW" altLang="en-US" sz="24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不同能力程度</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的學生也許能提供不同的看法</a:t>
                      </a:r>
                      <a:endParaRPr lang="zh-TW"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228443131"/>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
        <p:nvSpPr>
          <p:cNvPr id="11" name="內容版面配置區 2"/>
          <p:cNvSpPr>
            <a:spLocks noGrp="1"/>
          </p:cNvSpPr>
          <p:nvPr>
            <p:ph idx="1"/>
          </p:nvPr>
        </p:nvSpPr>
        <p:spPr>
          <a:xfrm>
            <a:off x="737866" y="1063615"/>
            <a:ext cx="7917518" cy="5264209"/>
          </a:xfrm>
        </p:spPr>
        <p:txBody>
          <a:bodyPr>
            <a:normAutofit/>
          </a:bodyPr>
          <a:lstStyle/>
          <a:p>
            <a:pPr marL="0" indent="0">
              <a:buClr>
                <a:schemeClr val="tx1"/>
              </a:buClr>
              <a:buNone/>
            </a:pPr>
            <a:r>
              <a:rPr lang="zh-TW" altLang="en-US" sz="3200" b="1" spc="100" dirty="0" smtClean="0"/>
              <a:t>二、邀請觀課的對象</a:t>
            </a:r>
            <a:r>
              <a:rPr lang="zh-TW" altLang="en-US" sz="3200" b="1" dirty="0"/>
              <a:t>（續）</a:t>
            </a:r>
          </a:p>
          <a:p>
            <a:pPr marL="0" indent="0">
              <a:buClr>
                <a:schemeClr val="tx1"/>
              </a:buClr>
              <a:buNone/>
            </a:pPr>
            <a:endParaRPr lang="zh-TW" altLang="en-US" sz="3200" dirty="0"/>
          </a:p>
        </p:txBody>
      </p:sp>
    </p:spTree>
    <p:extLst>
      <p:ext uri="{BB962C8B-B14F-4D97-AF65-F5344CB8AC3E}">
        <p14:creationId xmlns:p14="http://schemas.microsoft.com/office/powerpoint/2010/main" val="320820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5" y="1085316"/>
            <a:ext cx="7451475" cy="5264209"/>
          </a:xfrm>
        </p:spPr>
        <p:txBody>
          <a:bodyPr>
            <a:normAutofit/>
          </a:bodyPr>
          <a:lstStyle/>
          <a:p>
            <a:pPr marL="0" indent="0">
              <a:buClr>
                <a:schemeClr val="tx1"/>
              </a:buClr>
              <a:buNone/>
            </a:pPr>
            <a:r>
              <a:rPr lang="zh-TW" altLang="en-US" sz="3200" b="1" dirty="0" smtClean="0">
                <a:latin typeface="Times New Roman" panose="02020603050405020304" pitchFamily="18" charset="0"/>
                <a:cs typeface="Times New Roman" panose="02020603050405020304" pitchFamily="18" charset="0"/>
              </a:rPr>
              <a:t>三、觀察前會談 </a:t>
            </a:r>
            <a:r>
              <a:rPr lang="zh-TW" altLang="en-US" sz="3200" dirty="0" smtClean="0">
                <a:latin typeface="Times New Roman" panose="02020603050405020304" pitchFamily="18" charset="0"/>
                <a:cs typeface="Times New Roman" panose="02020603050405020304" pitchFamily="18" charset="0"/>
              </a:rPr>
              <a:t> </a:t>
            </a:r>
            <a:r>
              <a:rPr lang="en-US" altLang="zh-TW" sz="3200" dirty="0" smtClean="0">
                <a:latin typeface="Times New Roman" panose="02020603050405020304" pitchFamily="18" charset="0"/>
                <a:cs typeface="Times New Roman" panose="02020603050405020304" pitchFamily="18" charset="0"/>
              </a:rPr>
              <a:t>(pre-observation meeting)</a:t>
            </a:r>
            <a:endParaRPr lang="en-US" altLang="zh-TW" sz="3200" spc="100" dirty="0"/>
          </a:p>
          <a:p>
            <a:pPr marL="720725" indent="-720725">
              <a:buNone/>
            </a:pPr>
            <a:r>
              <a:rPr lang="zh-TW" altLang="en-US" sz="2800" b="1" dirty="0">
                <a:latin typeface="Times New Roman" panose="02020603050405020304" pitchFamily="18" charset="0"/>
                <a:cs typeface="Times New Roman" panose="02020603050405020304" pitchFamily="18" charset="0"/>
              </a:rPr>
              <a:t>目標</a:t>
            </a:r>
            <a:r>
              <a:rPr lang="zh-TW" altLang="en-US" sz="2800" spc="100" dirty="0"/>
              <a:t>：釐清主要事件的</a:t>
            </a:r>
            <a:r>
              <a:rPr lang="zh-TW" altLang="en-US" sz="2800" spc="100" dirty="0">
                <a:solidFill>
                  <a:srgbClr val="FF0000"/>
                </a:solidFill>
              </a:rPr>
              <a:t>焦點</a:t>
            </a:r>
            <a:r>
              <a:rPr lang="zh-TW" altLang="en-US" sz="2800" spc="100" dirty="0"/>
              <a:t>以及概述</a:t>
            </a:r>
            <a:r>
              <a:rPr lang="zh-TW" altLang="en-US" sz="2800" spc="100" dirty="0">
                <a:solidFill>
                  <a:srgbClr val="FF0000"/>
                </a:solidFill>
              </a:rPr>
              <a:t>角色</a:t>
            </a:r>
            <a:endParaRPr lang="en-US" altLang="zh-TW" sz="2800" spc="100" dirty="0">
              <a:solidFill>
                <a:srgbClr val="FF0000"/>
              </a:solidFill>
            </a:endParaRPr>
          </a:p>
          <a:p>
            <a:pPr marL="538163" indent="-446088">
              <a:lnSpc>
                <a:spcPct val="100000"/>
              </a:lnSpc>
              <a:buClrTx/>
              <a:buFont typeface="Arial" panose="020B0604020202020204" pitchFamily="34" charset="0"/>
              <a:buChar char="•"/>
              <a:tabLst>
                <a:tab pos="0" algn="l"/>
                <a:tab pos="360000" algn="l"/>
              </a:tabLst>
            </a:pPr>
            <a:r>
              <a:rPr lang="zh-TW" altLang="en-US" sz="2800" dirty="0"/>
              <a:t>觀察前</a:t>
            </a:r>
            <a:r>
              <a:rPr lang="zh-TW" altLang="en-US" sz="2800" dirty="0" smtClean="0">
                <a:solidFill>
                  <a:srgbClr val="0033CC"/>
                </a:solidFill>
              </a:rPr>
              <a:t>會談題綱</a:t>
            </a:r>
            <a:r>
              <a:rPr lang="zh-TW" altLang="en-US" sz="2800" dirty="0" smtClean="0"/>
              <a:t>的</a:t>
            </a:r>
            <a:r>
              <a:rPr lang="zh-TW" altLang="en-US" sz="2800" dirty="0"/>
              <a:t>三個要素</a:t>
            </a:r>
            <a:endParaRPr lang="en-US" altLang="zh-TW" sz="2800" dirty="0"/>
          </a:p>
          <a:p>
            <a:pPr marL="1081088" indent="-546100">
              <a:lnSpc>
                <a:spcPct val="100000"/>
              </a:lnSpc>
              <a:buClrTx/>
              <a:buFont typeface="Tw Cen MT" panose="020B0602020104020603" pitchFamily="34" charset="0"/>
              <a:buAutoNum type="arabicPeriod"/>
              <a:tabLst>
                <a:tab pos="0" algn="l"/>
                <a:tab pos="360000" algn="l"/>
              </a:tabLst>
            </a:pPr>
            <a:r>
              <a:rPr lang="zh-TW" altLang="en-US" sz="2800" dirty="0" smtClean="0"/>
              <a:t>對觀課人員呈現課程的</a:t>
            </a:r>
            <a:r>
              <a:rPr lang="zh-TW" altLang="en-US" sz="2800" dirty="0" smtClean="0">
                <a:solidFill>
                  <a:srgbClr val="FF0000"/>
                </a:solidFill>
              </a:rPr>
              <a:t>背景脈絡</a:t>
            </a:r>
            <a:endParaRPr lang="en-US" altLang="zh-TW" sz="2800" dirty="0" smtClean="0">
              <a:solidFill>
                <a:srgbClr val="FF0000"/>
              </a:solidFill>
            </a:endParaRPr>
          </a:p>
          <a:p>
            <a:pPr marL="1081088" indent="-546100">
              <a:lnSpc>
                <a:spcPct val="100000"/>
              </a:lnSpc>
              <a:buClrTx/>
              <a:buAutoNum type="arabicPeriod"/>
              <a:tabLst>
                <a:tab pos="0" algn="l"/>
                <a:tab pos="360000" algn="l"/>
              </a:tabLst>
            </a:pPr>
            <a:r>
              <a:rPr lang="zh-TW" altLang="en-US" sz="2800" dirty="0" smtClean="0"/>
              <a:t>授課</a:t>
            </a:r>
            <a:r>
              <a:rPr lang="zh-TW" altLang="en-US" sz="2800" dirty="0"/>
              <a:t>教師清楚</a:t>
            </a:r>
            <a:r>
              <a:rPr lang="zh-TW" altLang="en-US" sz="2800" dirty="0" smtClean="0"/>
              <a:t>表達初步形成的</a:t>
            </a:r>
            <a:r>
              <a:rPr lang="zh-TW" altLang="en-US" sz="2800" dirty="0" smtClean="0">
                <a:solidFill>
                  <a:srgbClr val="FF0000"/>
                </a:solidFill>
              </a:rPr>
              <a:t>焦點問題</a:t>
            </a:r>
            <a:r>
              <a:rPr lang="zh-TW" altLang="en-US" sz="2800" dirty="0" smtClean="0">
                <a:solidFill>
                  <a:srgbClr val="0033CC"/>
                </a:solidFill>
              </a:rPr>
              <a:t>並確定</a:t>
            </a:r>
            <a:endParaRPr lang="en-US" altLang="zh-TW" sz="2800" dirty="0">
              <a:solidFill>
                <a:srgbClr val="0033CC"/>
              </a:solidFill>
            </a:endParaRPr>
          </a:p>
          <a:p>
            <a:pPr marL="1081088" indent="-546100">
              <a:lnSpc>
                <a:spcPct val="100000"/>
              </a:lnSpc>
              <a:buClrTx/>
              <a:buAutoNum type="arabicPeriod"/>
              <a:tabLst>
                <a:tab pos="0" algn="l"/>
                <a:tab pos="360000" algn="l"/>
              </a:tabLst>
            </a:pPr>
            <a:r>
              <a:rPr lang="zh-TW" altLang="en-US" sz="2800" dirty="0" smtClean="0"/>
              <a:t>觀課相關配合事宜</a:t>
            </a:r>
            <a:r>
              <a:rPr lang="en-US" altLang="zh-TW" sz="2800" dirty="0" smtClean="0"/>
              <a:t/>
            </a:r>
            <a:br>
              <a:rPr lang="en-US" altLang="zh-TW" sz="2800" dirty="0" smtClean="0"/>
            </a:br>
            <a:r>
              <a:rPr lang="zh-TW" altLang="en-US" sz="2800" dirty="0" smtClean="0"/>
              <a:t>（在</a:t>
            </a:r>
            <a:r>
              <a:rPr lang="zh-TW" altLang="en-US" sz="2800" dirty="0" smtClean="0">
                <a:solidFill>
                  <a:srgbClr val="0033CC"/>
                </a:solidFill>
              </a:rPr>
              <a:t>行政後勤</a:t>
            </a:r>
            <a:r>
              <a:rPr lang="zh-TW" altLang="en-US" sz="2800" dirty="0" smtClean="0"/>
              <a:t>細節上達到共識</a:t>
            </a:r>
            <a:r>
              <a:rPr lang="zh-TW" altLang="en-US" sz="2800" dirty="0"/>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24</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05887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85316"/>
            <a:ext cx="7800152" cy="5264209"/>
          </a:xfrm>
        </p:spPr>
        <p:txBody>
          <a:bodyPr/>
          <a:lstStyle/>
          <a:p>
            <a:pPr marL="0" indent="0">
              <a:buClr>
                <a:schemeClr val="tx1"/>
              </a:buClr>
              <a:buNone/>
            </a:pPr>
            <a:r>
              <a:rPr lang="zh-TW" altLang="en-US" sz="3200" b="1" dirty="0" smtClean="0">
                <a:latin typeface="Times New Roman" panose="02020603050405020304" pitchFamily="18" charset="0"/>
                <a:cs typeface="Times New Roman" panose="02020603050405020304" pitchFamily="18" charset="0"/>
              </a:rPr>
              <a:t>三、</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觀察前會談題綱三要素</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25</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556988888"/>
              </p:ext>
            </p:extLst>
          </p:nvPr>
        </p:nvGraphicFramePr>
        <p:xfrm>
          <a:off x="359153" y="1593904"/>
          <a:ext cx="8520156" cy="4876800"/>
        </p:xfrm>
        <a:graphic>
          <a:graphicData uri="http://schemas.openxmlformats.org/drawingml/2006/table">
            <a:tbl>
              <a:tblPr firstRow="1" bandRow="1">
                <a:tableStyleId>{5C22544A-7EE6-4342-B048-85BDC9FD1C3A}</a:tableStyleId>
              </a:tblPr>
              <a:tblGrid>
                <a:gridCol w="2840052">
                  <a:extLst>
                    <a:ext uri="{9D8B030D-6E8A-4147-A177-3AD203B41FA5}">
                      <a16:colId xmlns:a16="http://schemas.microsoft.com/office/drawing/2014/main" val="1280347553"/>
                    </a:ext>
                  </a:extLst>
                </a:gridCol>
                <a:gridCol w="2840052">
                  <a:extLst>
                    <a:ext uri="{9D8B030D-6E8A-4147-A177-3AD203B41FA5}">
                      <a16:colId xmlns:a16="http://schemas.microsoft.com/office/drawing/2014/main" val="3739313251"/>
                    </a:ext>
                  </a:extLst>
                </a:gridCol>
                <a:gridCol w="2840052">
                  <a:extLst>
                    <a:ext uri="{9D8B030D-6E8A-4147-A177-3AD203B41FA5}">
                      <a16:colId xmlns:a16="http://schemas.microsoft.com/office/drawing/2014/main" val="1623526158"/>
                    </a:ext>
                  </a:extLst>
                </a:gridCol>
              </a:tblGrid>
              <a:tr h="514929">
                <a:tc>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觀察的課程脈絡</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觀察焦點或</a:t>
                      </a:r>
                      <a:endParaRPr lang="en-US" altLang="zh-TW" sz="2400" dirty="0" smtClean="0">
                        <a:solidFill>
                          <a:schemeClr val="tx1"/>
                        </a:solidFill>
                        <a:latin typeface="標楷體" panose="03000509000000000000" pitchFamily="65" charset="-120"/>
                        <a:ea typeface="標楷體" panose="03000509000000000000" pitchFamily="65" charset="-120"/>
                      </a:endParaRPr>
                    </a:p>
                    <a:p>
                      <a:pPr algn="ctr"/>
                      <a:r>
                        <a:rPr lang="zh-TW" altLang="en-US" sz="2400" dirty="0" smtClean="0">
                          <a:solidFill>
                            <a:schemeClr val="tx1"/>
                          </a:solidFill>
                          <a:latin typeface="標楷體" panose="03000509000000000000" pitchFamily="65" charset="-120"/>
                          <a:ea typeface="標楷體" panose="03000509000000000000" pitchFamily="65" charset="-120"/>
                        </a:rPr>
                        <a:t>焦點問題</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觀課相關配合事宜</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596918070"/>
                  </a:ext>
                </a:extLst>
              </a:tr>
              <a:tr h="3231199">
                <a:tc>
                  <a:txBody>
                    <a:bodyPr/>
                    <a:lstStyle/>
                    <a:p>
                      <a:pPr marL="285750" indent="-285750">
                        <a:buFont typeface="Arial" panose="020B0604020202020204" pitchFamily="34" charset="0"/>
                        <a:buChar char="•"/>
                      </a:pPr>
                      <a:r>
                        <a:rPr lang="zh-TW" altLang="en-US" sz="2000" dirty="0" smtClean="0">
                          <a:solidFill>
                            <a:schemeClr val="tx1"/>
                          </a:solidFill>
                          <a:latin typeface="標楷體" panose="03000509000000000000" pitchFamily="65" charset="-120"/>
                          <a:ea typeface="標楷體" panose="03000509000000000000" pitchFamily="65" charset="-120"/>
                        </a:rPr>
                        <a:t>參考國內作法，可包括：</a:t>
                      </a:r>
                      <a:r>
                        <a:rPr lang="en-US" altLang="zh-TW" sz="2000" dirty="0" smtClean="0">
                          <a:solidFill>
                            <a:schemeClr val="tx1"/>
                          </a:solidFill>
                          <a:latin typeface="標楷體" panose="03000509000000000000" pitchFamily="65" charset="-120"/>
                          <a:ea typeface="標楷體" panose="03000509000000000000" pitchFamily="65" charset="-120"/>
                        </a:rPr>
                        <a:t/>
                      </a:r>
                      <a:br>
                        <a:rPr lang="en-US" altLang="zh-TW" sz="2000" dirty="0" smtClean="0">
                          <a:solidFill>
                            <a:schemeClr val="tx1"/>
                          </a:solidFill>
                          <a:latin typeface="標楷體" panose="03000509000000000000" pitchFamily="65" charset="-120"/>
                          <a:ea typeface="標楷體" panose="03000509000000000000" pitchFamily="65" charset="-120"/>
                        </a:rPr>
                      </a:br>
                      <a:endParaRPr lang="en-US" altLang="zh-TW" sz="20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000" dirty="0" smtClean="0">
                          <a:solidFill>
                            <a:schemeClr val="tx1"/>
                          </a:solidFill>
                          <a:latin typeface="標楷體" panose="03000509000000000000" pitchFamily="65" charset="-120"/>
                          <a:ea typeface="標楷體" panose="03000509000000000000" pitchFamily="65" charset="-120"/>
                        </a:rPr>
                        <a:t>學習目標</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000" dirty="0" smtClean="0">
                          <a:solidFill>
                            <a:schemeClr val="tx1"/>
                          </a:solidFill>
                          <a:latin typeface="標楷體" panose="03000509000000000000" pitchFamily="65" charset="-120"/>
                          <a:ea typeface="標楷體" panose="03000509000000000000" pitchFamily="65" charset="-120"/>
                        </a:rPr>
                        <a:t>學生經驗</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000" dirty="0" smtClean="0">
                          <a:solidFill>
                            <a:schemeClr val="tx1"/>
                          </a:solidFill>
                          <a:latin typeface="標楷體" panose="03000509000000000000" pitchFamily="65" charset="-120"/>
                          <a:ea typeface="標楷體" panose="03000509000000000000" pitchFamily="65" charset="-120"/>
                        </a:rPr>
                        <a:t>教師教學預定流程與策略</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000" dirty="0" smtClean="0">
                          <a:solidFill>
                            <a:schemeClr val="tx1"/>
                          </a:solidFill>
                          <a:latin typeface="標楷體" panose="03000509000000000000" pitchFamily="65" charset="-120"/>
                          <a:ea typeface="標楷體" panose="03000509000000000000" pitchFamily="65" charset="-120"/>
                        </a:rPr>
                        <a:t>學生學習策略或方法</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2000" dirty="0" smtClean="0">
                          <a:solidFill>
                            <a:schemeClr val="tx1"/>
                          </a:solidFill>
                          <a:latin typeface="標楷體" panose="03000509000000000000" pitchFamily="65" charset="-120"/>
                          <a:ea typeface="標楷體" panose="03000509000000000000" pitchFamily="65" charset="-120"/>
                        </a:rPr>
                        <a:t>教學評量方式</a:t>
                      </a:r>
                      <a:endParaRPr lang="zh-TW" altLang="en-US" sz="2000" dirty="0">
                        <a:solidFill>
                          <a:schemeClr val="tx1"/>
                        </a:solidFill>
                        <a:latin typeface="標楷體" panose="03000509000000000000" pitchFamily="65" charset="-120"/>
                        <a:ea typeface="標楷體" panose="03000509000000000000" pitchFamily="65" charset="-120"/>
                      </a:endParaRPr>
                    </a:p>
                  </a:txBody>
                  <a:tcPr/>
                </a:tc>
                <a:tc>
                  <a:txBody>
                    <a:bodyPr/>
                    <a:lstStyle/>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觀察焦點或焦點問題</a:t>
                      </a:r>
                      <a:r>
                        <a:rPr lang="zh-TW" altLang="zh-TW" sz="2000" kern="1200" dirty="0" smtClean="0">
                          <a:solidFill>
                            <a:srgbClr val="FF0000"/>
                          </a:solidFill>
                          <a:effectLst/>
                          <a:latin typeface="標楷體" panose="03000509000000000000" pitchFamily="65" charset="-120"/>
                          <a:ea typeface="標楷體" panose="03000509000000000000" pitchFamily="65" charset="-120"/>
                          <a:cs typeface="+mn-cs"/>
                        </a:rPr>
                        <a:t>由授課教師</a:t>
                      </a:r>
                      <a:r>
                        <a:rPr lang="zh-TW" altLang="en-US" sz="2000" kern="1200" dirty="0" smtClean="0">
                          <a:solidFill>
                            <a:srgbClr val="FF0000"/>
                          </a:solidFill>
                          <a:effectLst/>
                          <a:latin typeface="標楷體" panose="03000509000000000000" pitchFamily="65" charset="-120"/>
                          <a:ea typeface="標楷體" panose="03000509000000000000" pitchFamily="65" charset="-120"/>
                          <a:cs typeface="+mn-cs"/>
                        </a:rPr>
                        <a:t>初步形成後討論確定。</a:t>
                      </a:r>
                      <a:endParaRPr lang="en-US" altLang="zh-TW" sz="2000" kern="1200" dirty="0" smtClean="0">
                        <a:solidFill>
                          <a:srgbClr val="FF0000"/>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可包含教師、學生、教材或三者互動</a:t>
                      </a: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不同觀課</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人員</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可以安排不同觀察焦點</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a:t>
                      </a: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Clr>
                          <a:schemeClr val="tx1"/>
                        </a:buClr>
                        <a:buFont typeface="+mj-lt"/>
                        <a:buAutoNum type="arabicPeriod"/>
                      </a:pPr>
                      <a:r>
                        <a:rPr lang="zh-TW" altLang="en-US" sz="2000" kern="1200" dirty="0" smtClean="0">
                          <a:solidFill>
                            <a:srgbClr val="0033CC"/>
                          </a:solidFill>
                          <a:effectLst/>
                          <a:latin typeface="標楷體" panose="03000509000000000000" pitchFamily="65" charset="-120"/>
                          <a:ea typeface="標楷體" panose="03000509000000000000" pitchFamily="65" charset="-120"/>
                          <a:cs typeface="+mn-cs"/>
                        </a:rPr>
                        <a:t>選擇蒐集資料的觀察工具或觀察技術。</a:t>
                      </a:r>
                      <a:endParaRPr lang="zh-TW" altLang="en-US" sz="2000" dirty="0">
                        <a:solidFill>
                          <a:srgbClr val="0033CC"/>
                        </a:solidFill>
                        <a:latin typeface="標楷體" panose="03000509000000000000" pitchFamily="65" charset="-120"/>
                        <a:ea typeface="標楷體" panose="03000509000000000000" pitchFamily="65" charset="-120"/>
                      </a:endParaRPr>
                    </a:p>
                  </a:txBody>
                  <a:tcPr/>
                </a:tc>
                <a:tc>
                  <a:txBody>
                    <a:bodyPr/>
                    <a:lstStyle/>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觀課</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人員的</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觀課位置及角色</a:t>
                      </a: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可不可以拍照或錄影、預定公開授課的時間與地點</a:t>
                      </a: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342900" indent="-342900">
                        <a:buFont typeface="+mj-lt"/>
                        <a:buAutoNum type="arabicPeriod"/>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觀察後回饋會談預定時間與地點</a:t>
                      </a: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0" indent="0">
                        <a:buFont typeface="+mj-lt"/>
                        <a:buNone/>
                      </a:pPr>
                      <a:endParaRPr lang="en-US" altLang="zh-TW" sz="2000" kern="1200" dirty="0" smtClean="0">
                        <a:solidFill>
                          <a:schemeClr val="tx1"/>
                        </a:solidFill>
                        <a:effectLst/>
                        <a:latin typeface="標楷體" panose="03000509000000000000" pitchFamily="65" charset="-120"/>
                        <a:ea typeface="標楷體" panose="03000509000000000000" pitchFamily="65" charset="-120"/>
                        <a:cs typeface="+mn-cs"/>
                      </a:endParaRPr>
                    </a:p>
                    <a:p>
                      <a:pPr marL="285750" indent="-285750">
                        <a:buFont typeface="Arial" panose="020B0604020202020204" pitchFamily="34" charset="0"/>
                        <a:buChar char="•"/>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觀課</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人員</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的觀課位置、可不可以和學生互動等，要以</a:t>
                      </a:r>
                      <a:r>
                        <a:rPr lang="zh-TW" altLang="zh-TW" sz="2000" kern="1200" dirty="0" smtClean="0">
                          <a:solidFill>
                            <a:srgbClr val="0070C0"/>
                          </a:solidFill>
                          <a:effectLst/>
                          <a:latin typeface="標楷體" panose="03000509000000000000" pitchFamily="65" charset="-120"/>
                          <a:ea typeface="標楷體" panose="03000509000000000000" pitchFamily="65" charset="-120"/>
                          <a:cs typeface="+mn-cs"/>
                        </a:rPr>
                        <a:t>不干擾</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教與學，並尊重授課教師和學生為優先考量</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305381754"/>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93173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4254" y="1085316"/>
            <a:ext cx="7763608" cy="5264209"/>
          </a:xfrm>
        </p:spPr>
        <p:txBody>
          <a:bodyPr>
            <a:normAutofit/>
          </a:bodyPr>
          <a:lstStyle/>
          <a:p>
            <a:pPr marL="0" indent="0">
              <a:buClr>
                <a:schemeClr val="tx1"/>
              </a:buClr>
              <a:buNone/>
            </a:pPr>
            <a:r>
              <a:rPr lang="zh-TW" altLang="en-US" sz="3200" b="1" dirty="0" smtClean="0"/>
              <a:t>四、</a:t>
            </a:r>
            <a:r>
              <a:rPr lang="zh-TW" altLang="en-US" sz="3200" b="1" dirty="0" smtClean="0">
                <a:latin typeface="標楷體" panose="03000509000000000000" pitchFamily="65" charset="-120"/>
                <a:ea typeface="標楷體" panose="03000509000000000000" pitchFamily="65" charset="-120"/>
              </a:rPr>
              <a:t>觀察前會談的倫理</a:t>
            </a:r>
            <a:endParaRPr lang="en-US" altLang="zh-TW" sz="3200" b="1" dirty="0" smtClean="0">
              <a:latin typeface="標楷體" panose="03000509000000000000" pitchFamily="65" charset="-120"/>
              <a:ea typeface="標楷體" panose="03000509000000000000" pitchFamily="65" charset="-120"/>
            </a:endParaRPr>
          </a:p>
          <a:p>
            <a:pPr marL="0" indent="0">
              <a:buNone/>
            </a:pPr>
            <a:endParaRPr lang="en-US" altLang="zh-TW" sz="3200" b="1" dirty="0" smtClean="0"/>
          </a:p>
          <a:p>
            <a:pPr marL="514350" indent="-514350">
              <a:buClr>
                <a:schemeClr val="tx1"/>
              </a:buClr>
              <a:buFont typeface="+mj-lt"/>
              <a:buAutoNum type="arabicPeriod"/>
            </a:pPr>
            <a:r>
              <a:rPr lang="zh-TW" altLang="en-US" sz="2800" dirty="0" smtClean="0">
                <a:solidFill>
                  <a:srgbClr val="FF0000"/>
                </a:solidFill>
              </a:rPr>
              <a:t>事前公開資訊</a:t>
            </a:r>
            <a:r>
              <a:rPr lang="zh-TW" altLang="en-US" sz="2800" dirty="0" smtClean="0"/>
              <a:t>：由授課教師</a:t>
            </a:r>
            <a:r>
              <a:rPr lang="zh-TW" altLang="en-US" sz="2800" dirty="0" smtClean="0">
                <a:solidFill>
                  <a:srgbClr val="0070C0"/>
                </a:solidFill>
              </a:rPr>
              <a:t>通知</a:t>
            </a:r>
            <a:r>
              <a:rPr lang="zh-TW" altLang="en-US" sz="2800" dirty="0" smtClean="0"/>
              <a:t>被觀課之學生及其家長，並由</a:t>
            </a:r>
            <a:r>
              <a:rPr lang="zh-TW" altLang="en-US" sz="2800" dirty="0" smtClean="0">
                <a:solidFill>
                  <a:srgbClr val="0070C0"/>
                </a:solidFill>
              </a:rPr>
              <a:t>學校公告</a:t>
            </a:r>
            <a:r>
              <a:rPr lang="zh-TW" altLang="en-US" sz="2800" dirty="0" smtClean="0"/>
              <a:t>相關資訊，包含時間、地點、觀課對象及人數限制等</a:t>
            </a:r>
          </a:p>
          <a:p>
            <a:pPr marL="514350" indent="-514350">
              <a:buClr>
                <a:schemeClr val="tx1"/>
              </a:buClr>
              <a:buFont typeface="+mj-lt"/>
              <a:buAutoNum type="arabicPeriod"/>
            </a:pPr>
            <a:r>
              <a:rPr lang="zh-TW" altLang="en-US" sz="2800" dirty="0" smtClean="0">
                <a:solidFill>
                  <a:srgbClr val="FF0000"/>
                </a:solidFill>
              </a:rPr>
              <a:t>取得</a:t>
            </a:r>
            <a:r>
              <a:rPr lang="zh-TW" altLang="en-US" sz="2800" dirty="0">
                <a:solidFill>
                  <a:srgbClr val="FF0000"/>
                </a:solidFill>
              </a:rPr>
              <a:t>同意</a:t>
            </a:r>
            <a:r>
              <a:rPr lang="zh-TW" altLang="en-US" sz="2800" dirty="0"/>
              <a:t>：觀課人員如需錄音、錄影需經授課教師同意；如需對學生拍照、錄音及錄影，須經</a:t>
            </a:r>
            <a:r>
              <a:rPr lang="zh-TW" altLang="en-US" sz="2800" dirty="0">
                <a:solidFill>
                  <a:srgbClr val="0070C0"/>
                </a:solidFill>
              </a:rPr>
              <a:t>學生及其家長同意</a:t>
            </a:r>
            <a:r>
              <a:rPr lang="zh-TW" altLang="en-US" sz="2800" dirty="0"/>
              <a:t>；如需</a:t>
            </a:r>
            <a:r>
              <a:rPr lang="zh-TW" altLang="en-US" sz="2800" dirty="0">
                <a:solidFill>
                  <a:srgbClr val="0070C0"/>
                </a:solidFill>
              </a:rPr>
              <a:t>介入教學或將課堂直播公開</a:t>
            </a:r>
            <a:r>
              <a:rPr lang="zh-TW" altLang="en-US" sz="2800" dirty="0"/>
              <a:t>，亦須經授課教師、學生及其家長</a:t>
            </a:r>
            <a:r>
              <a:rPr lang="zh-TW" altLang="en-US" sz="2800" dirty="0" smtClean="0"/>
              <a:t>同意</a:t>
            </a:r>
            <a:endParaRPr lang="zh-TW" altLang="en-US" sz="2800" dirty="0"/>
          </a:p>
          <a:p>
            <a:pPr marL="514350" indent="-514350">
              <a:buClr>
                <a:schemeClr val="tx1"/>
              </a:buClr>
              <a:buFont typeface="+mj-lt"/>
              <a:buAutoNum type="arabicPeriod"/>
            </a:pPr>
            <a:endParaRPr lang="zh-TW" altLang="en-US" sz="2800" dirty="0" smtClean="0"/>
          </a:p>
          <a:p>
            <a:pPr marL="0" indent="442913">
              <a:lnSpc>
                <a:spcPct val="100000"/>
              </a:lnSpc>
              <a:buClr>
                <a:schemeClr val="tx1"/>
              </a:buClr>
              <a:buNone/>
            </a:pPr>
            <a:endParaRPr lang="zh-TW" altLang="en-US" sz="2800" spc="-100" dirty="0"/>
          </a:p>
          <a:p>
            <a:pPr marL="0" indent="0">
              <a:buClr>
                <a:schemeClr val="tx1"/>
              </a:buClr>
              <a:buNone/>
            </a:pPr>
            <a:endParaRPr lang="en-US" altLang="zh-TW" sz="2800"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26</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7757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37580" cy="5637746"/>
          </a:xfrm>
        </p:spPr>
        <p:txBody>
          <a:bodyPr>
            <a:normAutofit fontScale="62500" lnSpcReduction="20000"/>
          </a:bodyPr>
          <a:lstStyle/>
          <a:p>
            <a:pPr marL="0" indent="0">
              <a:lnSpc>
                <a:spcPct val="100000"/>
              </a:lnSpc>
              <a:buClr>
                <a:schemeClr val="tx1"/>
              </a:buClr>
              <a:buNone/>
              <a:tabLst>
                <a:tab pos="360363" algn="l"/>
              </a:tabLst>
            </a:pPr>
            <a:r>
              <a:rPr lang="zh-TW" altLang="en-US" sz="4600" b="1" spc="100" dirty="0" smtClean="0"/>
              <a:t>五、確定焦點</a:t>
            </a:r>
            <a:r>
              <a:rPr lang="zh-TW" altLang="en-US" sz="4600" b="1" spc="100" dirty="0"/>
              <a:t>問題</a:t>
            </a:r>
            <a:r>
              <a:rPr lang="zh-TW" altLang="en-US" sz="4600" b="1" dirty="0"/>
              <a:t>的實例</a:t>
            </a:r>
            <a:r>
              <a:rPr lang="en-US" altLang="zh-TW" sz="4000" b="1" dirty="0"/>
              <a:t/>
            </a:r>
            <a:br>
              <a:rPr lang="en-US" altLang="zh-TW" sz="4000" b="1" dirty="0"/>
            </a:br>
            <a:r>
              <a:rPr lang="zh-TW" altLang="en-US" sz="4000" b="1" spc="100" dirty="0"/>
              <a:t> </a:t>
            </a:r>
            <a:r>
              <a:rPr lang="zh-TW" altLang="en-US" sz="4000" b="1" spc="100" dirty="0" smtClean="0"/>
              <a:t>              </a:t>
            </a:r>
            <a:r>
              <a:rPr lang="en-US" altLang="zh-TW" sz="3200" dirty="0" smtClean="0"/>
              <a:t>(</a:t>
            </a:r>
            <a:r>
              <a:rPr lang="zh-TW" altLang="zh-TW" sz="3200" dirty="0"/>
              <a:t>節錄自</a:t>
            </a:r>
            <a:r>
              <a:rPr lang="en-US" altLang="zh-TW" sz="3200" dirty="0"/>
              <a:t> Kaufman, &amp; Grimm, 2013: 54)</a:t>
            </a:r>
          </a:p>
          <a:p>
            <a:pPr>
              <a:lnSpc>
                <a:spcPts val="2700"/>
              </a:lnSpc>
            </a:pPr>
            <a:r>
              <a:rPr lang="en-US" altLang="zh-TW" sz="3200" dirty="0"/>
              <a:t>Heather</a:t>
            </a:r>
            <a:r>
              <a:rPr lang="zh-TW" altLang="zh-TW" sz="3200" dirty="0"/>
              <a:t>對同事提供她教導立體表面積計算此單元的一分鐘摘要報告，也概述了她採用的策略：「</a:t>
            </a:r>
            <a:r>
              <a:rPr lang="zh-TW" altLang="zh-TW" sz="3200" dirty="0">
                <a:solidFill>
                  <a:srgbClr val="0070C0"/>
                </a:solidFill>
              </a:rPr>
              <a:t>你們記得逐步釋放方法是『我做，我們做，你做』策略</a:t>
            </a:r>
            <a:r>
              <a:rPr lang="zh-TW" altLang="zh-TW" sz="3200" dirty="0"/>
              <a:t>。本周稍早，我示範了如何計算立體的表面積，而且昨天我們全班一起做了一些例題。逐步釋放可以是支持學生學習的一個有力歷程，但如你們所知，當我進行教學時，我無法完整地評估我採用此種策略的效果如何。</a:t>
            </a:r>
            <a:r>
              <a:rPr lang="zh-TW" altLang="zh-TW" sz="3200" dirty="0">
                <a:solidFill>
                  <a:srgbClr val="FF0000"/>
                </a:solidFill>
              </a:rPr>
              <a:t>我特別感興趣的是，當我釋放責任給學生時，什麼運作得很好，而什麼則否。那就是你們要進來幫我的地方。</a:t>
            </a:r>
            <a:r>
              <a:rPr lang="zh-TW" altLang="zh-TW" sz="3200" dirty="0"/>
              <a:t>」</a:t>
            </a:r>
            <a:endParaRPr lang="en-US" altLang="zh-TW" sz="3200" dirty="0"/>
          </a:p>
          <a:p>
            <a:pPr>
              <a:lnSpc>
                <a:spcPts val="2700"/>
              </a:lnSpc>
            </a:pPr>
            <a:r>
              <a:rPr lang="en-US" altLang="zh-TW" sz="3200" dirty="0" smtClean="0"/>
              <a:t>Heather</a:t>
            </a:r>
            <a:r>
              <a:rPr lang="zh-TW" altLang="zh-TW" sz="3200" dirty="0">
                <a:solidFill>
                  <a:srgbClr val="FF0000"/>
                </a:solidFill>
              </a:rPr>
              <a:t>要求觀</a:t>
            </a:r>
            <a:r>
              <a:rPr lang="zh-TW" altLang="zh-TW" sz="3200" dirty="0" smtClean="0">
                <a:solidFill>
                  <a:srgbClr val="FF0000"/>
                </a:solidFill>
              </a:rPr>
              <a:t>課</a:t>
            </a:r>
            <a:r>
              <a:rPr lang="zh-TW" altLang="en-US" sz="3200" dirty="0" smtClean="0">
                <a:solidFill>
                  <a:srgbClr val="FF0000"/>
                </a:solidFill>
              </a:rPr>
              <a:t>人員</a:t>
            </a:r>
            <a:r>
              <a:rPr lang="zh-TW" altLang="zh-TW" sz="3200" dirty="0" smtClean="0">
                <a:solidFill>
                  <a:srgbClr val="FF0000"/>
                </a:solidFill>
              </a:rPr>
              <a:t>蒐集</a:t>
            </a:r>
            <a:r>
              <a:rPr lang="zh-TW" altLang="zh-TW" sz="3200" dirty="0">
                <a:solidFill>
                  <a:srgbClr val="FF0000"/>
                </a:solidFill>
              </a:rPr>
              <a:t>她提問的問題，以及學生發問的問題等相關資訊</a:t>
            </a:r>
            <a:r>
              <a:rPr lang="zh-TW" altLang="zh-TW" sz="3200" dirty="0"/>
              <a:t>。焦點問題是：她主導著學習，抑或是她的學生主導學習</a:t>
            </a:r>
            <a:r>
              <a:rPr lang="zh-TW" altLang="zh-TW" sz="3200" dirty="0" smtClean="0"/>
              <a:t>？她</a:t>
            </a:r>
            <a:r>
              <a:rPr lang="zh-TW" altLang="zh-TW" sz="3200" dirty="0"/>
              <a:t>決定要求</a:t>
            </a:r>
            <a:r>
              <a:rPr lang="en-US" altLang="zh-TW" sz="3200" dirty="0"/>
              <a:t>Margaret</a:t>
            </a:r>
            <a:r>
              <a:rPr lang="zh-TW" altLang="zh-TW" sz="3200" dirty="0">
                <a:solidFill>
                  <a:srgbClr val="0070C0"/>
                </a:solidFill>
              </a:rPr>
              <a:t>抄錄她問學生的問題（並且計算總數）</a:t>
            </a:r>
            <a:r>
              <a:rPr lang="zh-TW" altLang="zh-TW" sz="3200" dirty="0"/>
              <a:t>，要求</a:t>
            </a:r>
            <a:r>
              <a:rPr lang="en-US" altLang="zh-TW" sz="3200" dirty="0"/>
              <a:t>Jay</a:t>
            </a:r>
            <a:r>
              <a:rPr lang="zh-TW" altLang="zh-TW" sz="3200" dirty="0">
                <a:solidFill>
                  <a:srgbClr val="0070C0"/>
                </a:solidFill>
              </a:rPr>
              <a:t>抄錄學生發問的問題（並且計算總數）</a:t>
            </a:r>
            <a:r>
              <a:rPr lang="zh-TW" altLang="zh-TW" sz="3200" dirty="0"/>
              <a:t>。在她的焦點問題之下，她寫下「資料蒐集方法：抄錄以及計算」她有信心，這些資料將有助於她回答焦點問題，以及更重要的，改進她的教學</a:t>
            </a:r>
            <a:r>
              <a:rPr lang="zh-TW" altLang="zh-TW" sz="3200" dirty="0" smtClean="0"/>
              <a:t>。</a:t>
            </a:r>
            <a:endParaRPr lang="en-US" altLang="zh-TW" sz="3200" b="1" dirty="0" smtClean="0">
              <a:latin typeface="Times New Roman" panose="02020603050405020304" pitchFamily="18" charset="0"/>
              <a:cs typeface="Times New Roman" panose="02020603050405020304" pitchFamily="18" charset="0"/>
            </a:endParaRPr>
          </a:p>
          <a:p>
            <a:pPr marL="0" indent="0">
              <a:buNone/>
            </a:pPr>
            <a:endParaRPr lang="en-US" altLang="zh-TW" sz="3200" b="1" dirty="0" smtClean="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27</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1945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8015316" cy="5637746"/>
          </a:xfrm>
        </p:spPr>
        <p:txBody>
          <a:bodyPr>
            <a:normAutofit/>
          </a:bodyPr>
          <a:lstStyle/>
          <a:p>
            <a:pPr marL="0" indent="0">
              <a:buClr>
                <a:schemeClr val="tx1"/>
              </a:buClr>
              <a:buNone/>
            </a:pPr>
            <a:r>
              <a:rPr lang="zh-TW" altLang="en-US" sz="3200" b="1" spc="100" dirty="0" smtClean="0"/>
              <a:t>六、逐步釋放的責任模型</a:t>
            </a:r>
            <a:endParaRPr lang="en-US" altLang="zh-TW" sz="3200" b="1" spc="100" dirty="0" smtClean="0"/>
          </a:p>
          <a:p>
            <a:pPr marL="0" indent="0" algn="r" eaLnBrk="0">
              <a:buClr>
                <a:schemeClr val="tx1"/>
              </a:buClr>
              <a:buNone/>
            </a:pPr>
            <a:r>
              <a:rPr lang="zh-TW" altLang="en-US" dirty="0" smtClean="0">
                <a:cs typeface="Times New Roman" panose="02020603050405020304" pitchFamily="18" charset="0"/>
              </a:rPr>
              <a:t>（節錄自劉琳紅（譯）</a:t>
            </a:r>
            <a:r>
              <a:rPr lang="en-US" altLang="zh-TW" dirty="0" smtClean="0">
                <a:cs typeface="Times New Roman" panose="02020603050405020304" pitchFamily="18" charset="0"/>
              </a:rPr>
              <a:t>(2016)〈</a:t>
            </a:r>
            <a:r>
              <a:rPr lang="zh-TW" altLang="en-US" dirty="0" smtClean="0">
                <a:cs typeface="Times New Roman" panose="02020603050405020304" pitchFamily="18" charset="0"/>
              </a:rPr>
              <a:t>教師如何提高學生小組合作學習效率</a:t>
            </a:r>
            <a:r>
              <a:rPr lang="en-US" altLang="zh-TW" dirty="0" smtClean="0">
                <a:cs typeface="Times New Roman" panose="02020603050405020304" pitchFamily="18" charset="0"/>
              </a:rPr>
              <a:t>〉</a:t>
            </a:r>
            <a:r>
              <a:rPr lang="zh-TW" altLang="en-US" dirty="0" smtClean="0">
                <a:cs typeface="Times New Roman" panose="02020603050405020304" pitchFamily="18" charset="0"/>
              </a:rPr>
              <a:t>）</a:t>
            </a:r>
            <a:endParaRPr lang="en-US" altLang="zh-TW" spc="100" dirty="0" smtClean="0"/>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28</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
        <p:nvSpPr>
          <p:cNvPr id="2" name="等腰三角形 1"/>
          <p:cNvSpPr/>
          <p:nvPr/>
        </p:nvSpPr>
        <p:spPr>
          <a:xfrm flipV="1">
            <a:off x="600364" y="2674463"/>
            <a:ext cx="3229956" cy="3383280"/>
          </a:xfrm>
          <a:prstGeom prst="triangl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p:cNvSpPr/>
          <p:nvPr/>
        </p:nvSpPr>
        <p:spPr>
          <a:xfrm>
            <a:off x="2680295" y="2674463"/>
            <a:ext cx="3229956" cy="3383280"/>
          </a:xfrm>
          <a:prstGeom prst="triangle">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1490410" y="2138505"/>
            <a:ext cx="1449861" cy="46166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教師責任</a:t>
            </a:r>
            <a:endParaRPr lang="zh-TW" altLang="en-US" sz="2400" b="1" dirty="0">
              <a:latin typeface="標楷體" panose="03000509000000000000" pitchFamily="65" charset="-120"/>
              <a:ea typeface="標楷體" panose="03000509000000000000" pitchFamily="65" charset="-120"/>
            </a:endParaRPr>
          </a:p>
        </p:txBody>
      </p:sp>
      <p:sp>
        <p:nvSpPr>
          <p:cNvPr id="8" name="文字方塊 7"/>
          <p:cNvSpPr txBox="1"/>
          <p:nvPr/>
        </p:nvSpPr>
        <p:spPr>
          <a:xfrm>
            <a:off x="3570340" y="6149346"/>
            <a:ext cx="1449861" cy="46166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學</a:t>
            </a:r>
            <a:r>
              <a:rPr lang="zh-TW" altLang="en-US" sz="2400" b="1" dirty="0">
                <a:latin typeface="標楷體" panose="03000509000000000000" pitchFamily="65" charset="-120"/>
                <a:ea typeface="標楷體" panose="03000509000000000000" pitchFamily="65" charset="-120"/>
              </a:rPr>
              <a:t>生</a:t>
            </a:r>
            <a:r>
              <a:rPr lang="zh-TW" altLang="en-US" sz="2400" b="1" dirty="0" smtClean="0">
                <a:latin typeface="標楷體" panose="03000509000000000000" pitchFamily="65" charset="-120"/>
                <a:ea typeface="標楷體" panose="03000509000000000000" pitchFamily="65" charset="-120"/>
              </a:rPr>
              <a:t>責任</a:t>
            </a:r>
            <a:endParaRPr lang="zh-TW" altLang="en-US" sz="2400" b="1" dirty="0">
              <a:latin typeface="標楷體" panose="03000509000000000000" pitchFamily="65" charset="-120"/>
              <a:ea typeface="標楷體" panose="03000509000000000000" pitchFamily="65" charset="-120"/>
            </a:endParaRPr>
          </a:p>
        </p:txBody>
      </p:sp>
      <p:sp>
        <p:nvSpPr>
          <p:cNvPr id="9" name="文字方塊 8"/>
          <p:cNvSpPr txBox="1"/>
          <p:nvPr/>
        </p:nvSpPr>
        <p:spPr>
          <a:xfrm>
            <a:off x="3570342" y="5345358"/>
            <a:ext cx="1449861" cy="461665"/>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獨立任</a:t>
            </a:r>
            <a:r>
              <a:rPr lang="zh-TW" altLang="en-US" sz="2400" b="1" dirty="0">
                <a:latin typeface="標楷體" panose="03000509000000000000" pitchFamily="65" charset="-120"/>
                <a:ea typeface="標楷體" panose="03000509000000000000" pitchFamily="65" charset="-120"/>
              </a:rPr>
              <a:t>務</a:t>
            </a:r>
          </a:p>
        </p:txBody>
      </p:sp>
      <p:cxnSp>
        <p:nvCxnSpPr>
          <p:cNvPr id="11" name="直線接點 10"/>
          <p:cNvCxnSpPr/>
          <p:nvPr/>
        </p:nvCxnSpPr>
        <p:spPr>
          <a:xfrm>
            <a:off x="600364" y="3578703"/>
            <a:ext cx="7751156" cy="0"/>
          </a:xfrm>
          <a:prstGeom prst="line">
            <a:avLst/>
          </a:prstGeom>
          <a:ln w="28575">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600364" y="4358326"/>
            <a:ext cx="7751156" cy="0"/>
          </a:xfrm>
          <a:prstGeom prst="line">
            <a:avLst/>
          </a:prstGeom>
          <a:ln w="28575">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4" name="直線接點 13"/>
          <p:cNvCxnSpPr/>
          <p:nvPr/>
        </p:nvCxnSpPr>
        <p:spPr>
          <a:xfrm>
            <a:off x="600364" y="5143343"/>
            <a:ext cx="7751156" cy="0"/>
          </a:xfrm>
          <a:prstGeom prst="line">
            <a:avLst/>
          </a:prstGeom>
          <a:ln w="28575">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5" name="文字方塊 14"/>
          <p:cNvSpPr txBox="1"/>
          <p:nvPr/>
        </p:nvSpPr>
        <p:spPr>
          <a:xfrm>
            <a:off x="3570341" y="4520002"/>
            <a:ext cx="1449861" cy="461665"/>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合作學習</a:t>
            </a:r>
            <a:endParaRPr lang="zh-TW" altLang="en-US" sz="2400" b="1" dirty="0">
              <a:latin typeface="標楷體" panose="03000509000000000000" pitchFamily="65" charset="-120"/>
              <a:ea typeface="標楷體" panose="03000509000000000000" pitchFamily="65" charset="-120"/>
            </a:endParaRPr>
          </a:p>
        </p:txBody>
      </p:sp>
      <p:sp>
        <p:nvSpPr>
          <p:cNvPr id="16" name="文字方塊 15"/>
          <p:cNvSpPr txBox="1"/>
          <p:nvPr/>
        </p:nvSpPr>
        <p:spPr>
          <a:xfrm>
            <a:off x="1350186" y="2968453"/>
            <a:ext cx="1730310" cy="461665"/>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教師示範</a:t>
            </a:r>
            <a:r>
              <a:rPr lang="zh-TW" altLang="en-US" sz="2400" b="1" dirty="0">
                <a:latin typeface="標楷體" panose="03000509000000000000" pitchFamily="65" charset="-120"/>
                <a:ea typeface="標楷體" panose="03000509000000000000" pitchFamily="65" charset="-120"/>
              </a:rPr>
              <a:t>課</a:t>
            </a:r>
          </a:p>
        </p:txBody>
      </p:sp>
      <p:sp>
        <p:nvSpPr>
          <p:cNvPr id="17" name="文字方塊 16"/>
          <p:cNvSpPr txBox="1"/>
          <p:nvPr/>
        </p:nvSpPr>
        <p:spPr>
          <a:xfrm>
            <a:off x="1350186" y="3732169"/>
            <a:ext cx="1730310" cy="461665"/>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引導式</a:t>
            </a:r>
            <a:r>
              <a:rPr lang="zh-TW" altLang="en-US" sz="2400" b="1" dirty="0">
                <a:latin typeface="標楷體" panose="03000509000000000000" pitchFamily="65" charset="-120"/>
                <a:ea typeface="標楷體" panose="03000509000000000000" pitchFamily="65" charset="-120"/>
              </a:rPr>
              <a:t>教學</a:t>
            </a:r>
          </a:p>
        </p:txBody>
      </p:sp>
      <p:sp>
        <p:nvSpPr>
          <p:cNvPr id="18" name="文字方塊 17"/>
          <p:cNvSpPr txBox="1"/>
          <p:nvPr/>
        </p:nvSpPr>
        <p:spPr>
          <a:xfrm>
            <a:off x="4860663" y="2929077"/>
            <a:ext cx="1449861"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我來</a:t>
            </a:r>
            <a:r>
              <a:rPr lang="zh-TW" altLang="en-US" sz="2400" b="1" dirty="0">
                <a:solidFill>
                  <a:schemeClr val="tx1"/>
                </a:solidFill>
                <a:latin typeface="標楷體" panose="03000509000000000000" pitchFamily="65" charset="-120"/>
                <a:ea typeface="標楷體" panose="03000509000000000000" pitchFamily="65" charset="-120"/>
              </a:rPr>
              <a:t>做</a:t>
            </a:r>
          </a:p>
        </p:txBody>
      </p:sp>
      <p:sp>
        <p:nvSpPr>
          <p:cNvPr id="19" name="文字方塊 18"/>
          <p:cNvSpPr txBox="1"/>
          <p:nvPr/>
        </p:nvSpPr>
        <p:spPr>
          <a:xfrm>
            <a:off x="5299465" y="3739775"/>
            <a:ext cx="180067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我們一起做</a:t>
            </a:r>
            <a:endParaRPr lang="zh-TW" altLang="en-US" sz="2400" b="1" dirty="0">
              <a:solidFill>
                <a:schemeClr val="tx1"/>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5705865" y="4491006"/>
            <a:ext cx="180067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zh-TW" altLang="en-US" sz="2400" b="1" dirty="0">
                <a:solidFill>
                  <a:schemeClr val="tx1"/>
                </a:solidFill>
                <a:latin typeface="標楷體" panose="03000509000000000000" pitchFamily="65" charset="-120"/>
                <a:ea typeface="標楷體" panose="03000509000000000000" pitchFamily="65" charset="-120"/>
              </a:rPr>
              <a:t>你</a:t>
            </a:r>
            <a:r>
              <a:rPr lang="zh-TW" altLang="en-US" sz="2400" b="1" dirty="0" smtClean="0">
                <a:solidFill>
                  <a:schemeClr val="tx1"/>
                </a:solidFill>
                <a:latin typeface="標楷體" panose="03000509000000000000" pitchFamily="65" charset="-120"/>
                <a:ea typeface="標楷體" panose="03000509000000000000" pitchFamily="65" charset="-120"/>
              </a:rPr>
              <a:t>們一起做</a:t>
            </a:r>
            <a:endParaRPr lang="zh-TW" altLang="en-US" sz="2400" b="1" dirty="0">
              <a:solidFill>
                <a:schemeClr val="tx1"/>
              </a:solidFill>
              <a:latin typeface="標楷體" panose="03000509000000000000" pitchFamily="65" charset="-120"/>
              <a:ea typeface="標楷體" panose="03000509000000000000" pitchFamily="65" charset="-120"/>
            </a:endParaRPr>
          </a:p>
        </p:txBody>
      </p:sp>
      <p:sp>
        <p:nvSpPr>
          <p:cNvPr id="21" name="文字方塊 20"/>
          <p:cNvSpPr txBox="1"/>
          <p:nvPr/>
        </p:nvSpPr>
        <p:spPr>
          <a:xfrm>
            <a:off x="6090782" y="5350109"/>
            <a:ext cx="180067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你自己做</a:t>
            </a:r>
            <a:endParaRPr lang="zh-TW" altLang="en-US" sz="24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8817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dirty="0">
                <a:latin typeface="Times New Roman" panose="02020603050405020304" pitchFamily="18" charset="0"/>
                <a:cs typeface="Times New Roman" panose="02020603050405020304" pitchFamily="18" charset="0"/>
              </a:rPr>
              <a:t>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授課教師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主導</a:t>
            </a:r>
            <a:r>
              <a:rPr lang="zh-TW" altLang="en-US" dirty="0">
                <a:latin typeface="Times New Roman" panose="02020603050405020304" pitchFamily="18" charset="0"/>
                <a:cs typeface="Times New Roman" panose="02020603050405020304" pitchFamily="18" charset="0"/>
              </a:rPr>
              <a:t>的公開授課</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837946" y="792878"/>
            <a:ext cx="7290054" cy="6065122"/>
          </a:xfrm>
        </p:spPr>
        <p:txBody>
          <a:bodyPr>
            <a:normAutofit/>
          </a:bodyPr>
          <a:lstStyle/>
          <a:p>
            <a:pPr marL="0" indent="0" algn="ctr">
              <a:lnSpc>
                <a:spcPct val="150000"/>
              </a:lnSpc>
              <a:buClr>
                <a:schemeClr val="tx1"/>
              </a:buClr>
              <a:buNone/>
            </a:pPr>
            <a:r>
              <a:rPr lang="en-US" altLang="zh-TW" sz="3200" b="1" dirty="0" smtClean="0">
                <a:latin typeface="Times New Roman" panose="02020603050405020304" pitchFamily="18" charset="0"/>
                <a:cs typeface="Times New Roman" panose="02020603050405020304" pitchFamily="18" charset="0"/>
              </a:rPr>
              <a:t>(Teacher-Driven </a:t>
            </a:r>
            <a:r>
              <a:rPr lang="en-US" altLang="zh-TW" sz="3200" b="1" dirty="0">
                <a:latin typeface="Times New Roman" panose="02020603050405020304" pitchFamily="18" charset="0"/>
                <a:cs typeface="Times New Roman" panose="02020603050405020304" pitchFamily="18" charset="0"/>
              </a:rPr>
              <a:t>O</a:t>
            </a:r>
            <a:r>
              <a:rPr lang="en-US" altLang="zh-TW" sz="3200" b="1" dirty="0" smtClean="0">
                <a:latin typeface="Times New Roman" panose="02020603050405020304" pitchFamily="18" charset="0"/>
                <a:cs typeface="Times New Roman" panose="02020603050405020304" pitchFamily="18" charset="0"/>
              </a:rPr>
              <a:t>bservation</a:t>
            </a:r>
            <a:r>
              <a:rPr lang="en-US" altLang="zh-TW" sz="3200" b="1" dirty="0">
                <a:latin typeface="Times New Roman" panose="02020603050405020304" pitchFamily="18" charset="0"/>
                <a:cs typeface="Times New Roman" panose="02020603050405020304" pitchFamily="18" charset="0"/>
              </a:rPr>
              <a:t>, </a:t>
            </a:r>
            <a:r>
              <a:rPr lang="en-US" altLang="zh-TW" sz="3200" b="1" dirty="0" smtClean="0">
                <a:latin typeface="Times New Roman" panose="02020603050405020304" pitchFamily="18" charset="0"/>
                <a:cs typeface="Times New Roman" panose="02020603050405020304" pitchFamily="18" charset="0"/>
              </a:rPr>
              <a:t>TDO)</a:t>
            </a:r>
          </a:p>
          <a:p>
            <a:pPr marL="358775" indent="-358775">
              <a:lnSpc>
                <a:spcPts val="3800"/>
              </a:lnSpc>
              <a:buClr>
                <a:schemeClr val="tx1"/>
              </a:buClr>
              <a:buFont typeface="Arial" panose="020B0604020202020204" pitchFamily="34" charset="0"/>
              <a:buChar char="•"/>
            </a:pPr>
            <a:r>
              <a:rPr lang="zh-TW" altLang="en-US" sz="2800" b="1" dirty="0" smtClean="0"/>
              <a:t>定義</a:t>
            </a:r>
            <a:r>
              <a:rPr lang="zh-TW" altLang="en-US" sz="2800" b="1" dirty="0"/>
              <a:t>：</a:t>
            </a:r>
            <a:r>
              <a:rPr lang="en-US" altLang="zh-TW" sz="2800" dirty="0" smtClean="0"/>
              <a:t/>
            </a:r>
            <a:br>
              <a:rPr lang="en-US" altLang="zh-TW" sz="2800" dirty="0" smtClean="0"/>
            </a:br>
            <a:r>
              <a:rPr lang="zh-TW" altLang="en-US" sz="2800" dirty="0" smtClean="0"/>
              <a:t>被</a:t>
            </a:r>
            <a:r>
              <a:rPr lang="zh-TW" altLang="en-US" sz="2800" dirty="0"/>
              <a:t>觀察的</a:t>
            </a:r>
            <a:r>
              <a:rPr lang="zh-TW" altLang="zh-TW" sz="2800" dirty="0"/>
              <a:t>授課教師作為公開授課與專業回饋的</a:t>
            </a:r>
            <a:r>
              <a:rPr lang="zh-TW" altLang="en-US" sz="2800" dirty="0"/>
              <a:t>主導</a:t>
            </a:r>
            <a:r>
              <a:rPr lang="zh-TW" altLang="zh-TW" sz="2800" dirty="0" smtClean="0"/>
              <a:t>教師，</a:t>
            </a:r>
            <a:r>
              <a:rPr lang="zh-TW" altLang="zh-TW" sz="2800" dirty="0"/>
              <a:t>由其主導</a:t>
            </a:r>
            <a:r>
              <a:rPr lang="zh-TW" altLang="zh-TW" sz="2800" dirty="0" smtClean="0"/>
              <a:t>整個</a:t>
            </a:r>
            <a:r>
              <a:rPr lang="en-US" altLang="zh-TW" sz="2800" dirty="0"/>
              <a:t/>
            </a:r>
            <a:br>
              <a:rPr lang="en-US" altLang="zh-TW" sz="2800" dirty="0"/>
            </a:br>
            <a:r>
              <a:rPr lang="zh-TW" altLang="zh-TW" sz="2800" dirty="0" smtClean="0">
                <a:solidFill>
                  <a:srgbClr val="FF0000"/>
                </a:solidFill>
              </a:rPr>
              <a:t>觀察</a:t>
            </a:r>
            <a:r>
              <a:rPr lang="zh-TW" altLang="zh-TW" sz="2800" dirty="0">
                <a:solidFill>
                  <a:srgbClr val="FF0000"/>
                </a:solidFill>
              </a:rPr>
              <a:t>前會談</a:t>
            </a:r>
            <a:r>
              <a:rPr lang="zh-TW" altLang="zh-TW" sz="2800" dirty="0"/>
              <a:t>（備課）、</a:t>
            </a:r>
            <a:r>
              <a:rPr lang="zh-TW" altLang="zh-TW" sz="2800" dirty="0">
                <a:solidFill>
                  <a:srgbClr val="FF0000"/>
                </a:solidFill>
              </a:rPr>
              <a:t>課堂觀察</a:t>
            </a:r>
            <a:r>
              <a:rPr lang="zh-TW" altLang="zh-TW" sz="2800" dirty="0"/>
              <a:t>（觀課）、</a:t>
            </a:r>
            <a:r>
              <a:rPr lang="zh-TW" altLang="zh-TW" sz="2800" dirty="0">
                <a:solidFill>
                  <a:srgbClr val="FF0000"/>
                </a:solidFill>
              </a:rPr>
              <a:t>觀察後回饋會談</a:t>
            </a:r>
            <a:r>
              <a:rPr lang="zh-TW" altLang="zh-TW" sz="2800" dirty="0"/>
              <a:t>（議課）的</a:t>
            </a:r>
            <a:r>
              <a:rPr lang="zh-TW" altLang="zh-TW" sz="2800" dirty="0" smtClean="0"/>
              <a:t>過程</a:t>
            </a:r>
            <a:endParaRPr lang="en-US" altLang="zh-TW" sz="2800" dirty="0" smtClean="0"/>
          </a:p>
          <a:p>
            <a:pPr marL="358775" indent="-358775">
              <a:lnSpc>
                <a:spcPts val="3800"/>
              </a:lnSpc>
              <a:buClr>
                <a:schemeClr val="tx1"/>
              </a:buClr>
              <a:buFont typeface="Arial" panose="020B0604020202020204" pitchFamily="34" charset="0"/>
              <a:buChar char="•"/>
            </a:pPr>
            <a:r>
              <a:rPr lang="zh-TW" altLang="en-US" sz="2800" dirty="0"/>
              <a:t>依據被觀察教師自我的專業成長需求，提出</a:t>
            </a:r>
            <a:r>
              <a:rPr lang="zh-TW" altLang="en-US" sz="2800" dirty="0">
                <a:solidFill>
                  <a:srgbClr val="0033CC"/>
                </a:solidFill>
              </a:rPr>
              <a:t>觀察焦點 </a:t>
            </a:r>
            <a:r>
              <a:rPr lang="en-US" altLang="zh-TW" sz="2800" dirty="0">
                <a:solidFill>
                  <a:srgbClr val="0033CC"/>
                </a:solidFill>
              </a:rPr>
              <a:t>(</a:t>
            </a:r>
            <a:r>
              <a:rPr lang="zh-TW" altLang="en-US" sz="2800" dirty="0">
                <a:solidFill>
                  <a:srgbClr val="0033CC"/>
                </a:solidFill>
              </a:rPr>
              <a:t>焦點問題</a:t>
            </a:r>
            <a:r>
              <a:rPr lang="en-US" altLang="zh-TW" sz="2800" dirty="0">
                <a:solidFill>
                  <a:srgbClr val="0033CC"/>
                </a:solidFill>
              </a:rPr>
              <a:t>)</a:t>
            </a:r>
            <a:r>
              <a:rPr lang="zh-TW" altLang="en-US" sz="2800" dirty="0"/>
              <a:t>，邀請觀課者蒐集課堂上的</a:t>
            </a:r>
            <a:r>
              <a:rPr lang="zh-TW" altLang="en-US" sz="2800" dirty="0">
                <a:solidFill>
                  <a:srgbClr val="0033CC"/>
                </a:solidFill>
              </a:rPr>
              <a:t>事實資料</a:t>
            </a:r>
            <a:r>
              <a:rPr lang="zh-TW" altLang="en-US" sz="2800" dirty="0"/>
              <a:t>，供授課者</a:t>
            </a:r>
            <a:r>
              <a:rPr lang="zh-TW" altLang="en-US" sz="2800" dirty="0">
                <a:solidFill>
                  <a:srgbClr val="0033CC"/>
                </a:solidFill>
              </a:rPr>
              <a:t>省思</a:t>
            </a:r>
            <a:r>
              <a:rPr lang="zh-TW" altLang="en-US" sz="2800" dirty="0"/>
              <a:t>，並共同</a:t>
            </a:r>
            <a:r>
              <a:rPr lang="zh-TW" altLang="en-US" sz="2800" dirty="0">
                <a:solidFill>
                  <a:srgbClr val="0033CC"/>
                </a:solidFill>
              </a:rPr>
              <a:t>討論對話</a:t>
            </a:r>
            <a:r>
              <a:rPr lang="zh-TW" altLang="en-US" sz="2800" dirty="0"/>
              <a:t>，促進彼此專業成長</a:t>
            </a:r>
            <a:r>
              <a:rPr lang="zh-TW" altLang="en-US" sz="2800" dirty="0" smtClean="0"/>
              <a:t>。</a:t>
            </a:r>
            <a:endParaRPr lang="en-US" altLang="zh-TW" sz="2800" b="1" dirty="0" smtClean="0"/>
          </a:p>
          <a:p>
            <a:pPr marL="0" indent="0">
              <a:lnSpc>
                <a:spcPct val="150000"/>
              </a:lnSpc>
              <a:buNone/>
            </a:pPr>
            <a:endParaRPr lang="zh-TW" altLang="en-US" sz="2800" dirty="0"/>
          </a:p>
          <a:p>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2</a:t>
            </a:fld>
            <a:endParaRPr lang="zh-TW" altLang="en-US"/>
          </a:p>
        </p:txBody>
      </p:sp>
    </p:spTree>
    <p:extLst>
      <p:ext uri="{BB962C8B-B14F-4D97-AF65-F5344CB8AC3E}">
        <p14:creationId xmlns:p14="http://schemas.microsoft.com/office/powerpoint/2010/main" val="378397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29</a:t>
            </a:fld>
            <a:endParaRPr lang="zh-TW" altLang="en-US"/>
          </a:p>
        </p:txBody>
      </p:sp>
      <p:pic>
        <p:nvPicPr>
          <p:cNvPr id="2050" name="Picture 2" descr="P:\transparentteacher\TDO漫畫JPG檔\續作漫畫-TDO的課堂風景_頁面_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3743" y="271604"/>
            <a:ext cx="7912728" cy="60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85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107278"/>
            <a:ext cx="7937580" cy="5264209"/>
          </a:xfrm>
        </p:spPr>
        <p:txBody>
          <a:bodyPr>
            <a:normAutofit/>
          </a:bodyPr>
          <a:lstStyle/>
          <a:p>
            <a:pPr marL="0" indent="0">
              <a:buClr>
                <a:schemeClr val="tx1"/>
              </a:buClr>
              <a:buNone/>
            </a:pPr>
            <a:r>
              <a:rPr lang="zh-TW" altLang="en-US" sz="3200" b="1" dirty="0" smtClean="0"/>
              <a:t>一、觀</a:t>
            </a:r>
            <a:r>
              <a:rPr lang="zh-TW" altLang="en-US" sz="3200" b="1" dirty="0" smtClean="0">
                <a:latin typeface="標楷體" panose="03000509000000000000" pitchFamily="65" charset="-120"/>
                <a:ea typeface="標楷體" panose="03000509000000000000" pitchFamily="65" charset="-120"/>
              </a:rPr>
              <a:t>課的目標與注意事項</a:t>
            </a:r>
            <a:endParaRPr lang="en-US" altLang="zh-TW" sz="3200" b="1" dirty="0" smtClean="0">
              <a:latin typeface="標楷體" panose="03000509000000000000" pitchFamily="65" charset="-120"/>
              <a:ea typeface="標楷體" panose="03000509000000000000" pitchFamily="65" charset="-120"/>
            </a:endParaRPr>
          </a:p>
          <a:p>
            <a:pPr marL="712788" indent="-350838">
              <a:buClr>
                <a:schemeClr val="tx1"/>
              </a:buClr>
              <a:buFont typeface="Arial" panose="020B0604020202020204" pitchFamily="34" charset="0"/>
              <a:buChar char="•"/>
            </a:pPr>
            <a:r>
              <a:rPr lang="zh-TW" altLang="en-US" sz="2800" dirty="0" smtClean="0"/>
              <a:t>目標：</a:t>
            </a:r>
            <a:r>
              <a:rPr lang="en-US" altLang="zh-TW" sz="2800" dirty="0" smtClean="0"/>
              <a:t/>
            </a:r>
            <a:br>
              <a:rPr lang="en-US" altLang="zh-TW" sz="2800" dirty="0" smtClean="0"/>
            </a:br>
            <a:r>
              <a:rPr lang="zh-TW" altLang="en-US" sz="2800" dirty="0" smtClean="0"/>
              <a:t>觀課人員於課堂中蒐集</a:t>
            </a:r>
            <a:r>
              <a:rPr lang="zh-TW" altLang="en-US" sz="2800" dirty="0" smtClean="0">
                <a:solidFill>
                  <a:srgbClr val="FF0000"/>
                </a:solidFill>
              </a:rPr>
              <a:t>具體客觀的事實資料</a:t>
            </a:r>
            <a:r>
              <a:rPr lang="zh-TW" altLang="en-US" sz="2800" dirty="0" smtClean="0"/>
              <a:t>，授課</a:t>
            </a:r>
            <a:r>
              <a:rPr lang="zh-TW" altLang="en-US" sz="2800" dirty="0"/>
              <a:t>教師從觀課人員</a:t>
            </a:r>
            <a:r>
              <a:rPr lang="zh-TW" altLang="en-US" sz="2800" spc="-300" dirty="0"/>
              <a:t>即時蒐集資訊的能力中</a:t>
            </a:r>
            <a:r>
              <a:rPr lang="zh-TW" altLang="en-US" sz="2800" spc="-300" dirty="0" smtClean="0"/>
              <a:t>獲益</a:t>
            </a:r>
            <a:endParaRPr lang="en-US" altLang="zh-TW" sz="2800" spc="-300" dirty="0" smtClean="0"/>
          </a:p>
          <a:p>
            <a:pPr marL="712788" indent="-350838">
              <a:buClr>
                <a:schemeClr val="tx1"/>
              </a:buClr>
              <a:buFont typeface="Arial" panose="020B0604020202020204" pitchFamily="34" charset="0"/>
              <a:buChar char="•"/>
            </a:pPr>
            <a:r>
              <a:rPr lang="zh-TW" altLang="en-US" sz="2800" dirty="0" smtClean="0"/>
              <a:t>注意事項：</a:t>
            </a:r>
            <a:endParaRPr lang="en-US" altLang="zh-TW" sz="2800" dirty="0"/>
          </a:p>
          <a:p>
            <a:pPr marL="1073150" indent="-360363">
              <a:buClr>
                <a:schemeClr val="tx1"/>
              </a:buClr>
              <a:buFont typeface="+mj-lt"/>
              <a:buAutoNum type="arabicPeriod"/>
            </a:pPr>
            <a:r>
              <a:rPr lang="zh-TW" altLang="en-US" sz="2800" dirty="0" smtClean="0"/>
              <a:t>由授課教師決定觀察焦點，邀請觀課人員，以及選擇資訊蒐集技術</a:t>
            </a:r>
            <a:endParaRPr lang="en-US" altLang="zh-TW" sz="2800" dirty="0" smtClean="0"/>
          </a:p>
          <a:p>
            <a:pPr marL="1073150" indent="-360363">
              <a:buClr>
                <a:schemeClr val="tx1"/>
              </a:buClr>
              <a:buFont typeface="+mj-lt"/>
              <a:buAutoNum type="arabicPeriod"/>
            </a:pPr>
            <a:r>
              <a:rPr lang="zh-TW" altLang="en-US" sz="2800" dirty="0"/>
              <a:t>觀課人員</a:t>
            </a:r>
            <a:r>
              <a:rPr lang="zh-TW" altLang="en-US" sz="2800" dirty="0" smtClean="0"/>
              <a:t>的角色及與學生的互動</a:t>
            </a:r>
            <a:endParaRPr lang="zh-TW" altLang="en-US" sz="2800" dirty="0"/>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30</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smtClean="0">
                <a:latin typeface="Times New Roman" panose="02020603050405020304" pitchFamily="18" charset="0"/>
                <a:cs typeface="Times New Roman" panose="02020603050405020304" pitchFamily="18" charset="0"/>
              </a:rPr>
              <a:t>：</a:t>
            </a:r>
            <a:r>
              <a:rPr lang="zh-TW" altLang="en-US" dirty="0">
                <a:solidFill>
                  <a:srgbClr val="FF0000"/>
                </a:solidFill>
                <a:latin typeface="Times New Roman" panose="02020603050405020304" pitchFamily="18" charset="0"/>
                <a:cs typeface="Times New Roman" panose="02020603050405020304" pitchFamily="18" charset="0"/>
              </a:rPr>
              <a:t>觀</a:t>
            </a:r>
            <a:r>
              <a:rPr lang="zh-TW" altLang="en-US" dirty="0" smtClean="0">
                <a:solidFill>
                  <a:srgbClr val="FF0000"/>
                </a:solidFill>
                <a:latin typeface="Times New Roman" panose="02020603050405020304" pitchFamily="18" charset="0"/>
                <a:cs typeface="Times New Roman" panose="02020603050405020304" pitchFamily="18" charset="0"/>
              </a:rPr>
              <a:t>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99601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A8B67E14-F284-4125-9F1B-60564082CD3B}" type="slidenum">
              <a:rPr lang="zh-TW" altLang="en-US" smtClean="0"/>
              <a:pPr/>
              <a:t>31</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3834342849"/>
              </p:ext>
            </p:extLst>
          </p:nvPr>
        </p:nvGraphicFramePr>
        <p:xfrm>
          <a:off x="620892" y="1565268"/>
          <a:ext cx="8153653" cy="4867052"/>
        </p:xfrm>
        <a:graphic>
          <a:graphicData uri="http://schemas.openxmlformats.org/drawingml/2006/table">
            <a:tbl>
              <a:tblPr firstRow="1" bandRow="1">
                <a:tableStyleId>{5C22544A-7EE6-4342-B048-85BDC9FD1C3A}</a:tableStyleId>
              </a:tblPr>
              <a:tblGrid>
                <a:gridCol w="1738395">
                  <a:extLst>
                    <a:ext uri="{9D8B030D-6E8A-4147-A177-3AD203B41FA5}">
                      <a16:colId xmlns:a16="http://schemas.microsoft.com/office/drawing/2014/main" val="376572544"/>
                    </a:ext>
                  </a:extLst>
                </a:gridCol>
                <a:gridCol w="3207629">
                  <a:extLst>
                    <a:ext uri="{9D8B030D-6E8A-4147-A177-3AD203B41FA5}">
                      <a16:colId xmlns:a16="http://schemas.microsoft.com/office/drawing/2014/main" val="1514482783"/>
                    </a:ext>
                  </a:extLst>
                </a:gridCol>
                <a:gridCol w="3207629">
                  <a:extLst>
                    <a:ext uri="{9D8B030D-6E8A-4147-A177-3AD203B41FA5}">
                      <a16:colId xmlns:a16="http://schemas.microsoft.com/office/drawing/2014/main" val="2559467328"/>
                    </a:ext>
                  </a:extLst>
                </a:gridCol>
              </a:tblGrid>
              <a:tr h="506984">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方法</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焦點</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工具</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extLst>
                  <a:ext uri="{0D108BD9-81ED-4DB2-BD59-A6C34878D82A}">
                    <a16:rowId xmlns:a16="http://schemas.microsoft.com/office/drawing/2014/main" val="3079943584"/>
                  </a:ext>
                </a:extLst>
              </a:tr>
              <a:tr h="1723748">
                <a:tc>
                  <a:txBody>
                    <a:bodyP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抄錄法</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gn="ctr"/>
                      <a:r>
                        <a:rPr lang="en-US" altLang="zh-TW" sz="2000" b="1" dirty="0" smtClean="0">
                          <a:solidFill>
                            <a:schemeClr val="tx1"/>
                          </a:solidFill>
                          <a:latin typeface="標楷體" panose="03000509000000000000" pitchFamily="65" charset="-120"/>
                          <a:ea typeface="標楷體" panose="03000509000000000000" pitchFamily="65" charset="-120"/>
                        </a:rPr>
                        <a:t>Scripting</a:t>
                      </a:r>
                    </a:p>
                  </a:txBody>
                  <a:tcPr anchor="ctr"/>
                </a:tc>
                <a:tc>
                  <a:txBody>
                    <a:bodyPr/>
                    <a:lstStyle/>
                    <a:p>
                      <a:r>
                        <a:rPr lang="zh-TW" altLang="en-US" sz="2400" dirty="0" smtClean="0">
                          <a:solidFill>
                            <a:schemeClr val="tx1"/>
                          </a:solidFill>
                          <a:latin typeface="標楷體" panose="03000509000000000000" pitchFamily="65" charset="-120"/>
                          <a:ea typeface="標楷體" panose="03000509000000000000" pitchFamily="65" charset="-120"/>
                        </a:rPr>
                        <a:t>描述教師的提問、學生的回答或個別對話，和學生間的互動</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tc rowSpan="3">
                  <a:txBody>
                    <a:bodyPr/>
                    <a:lstStyle/>
                    <a:p>
                      <a:pPr algn="ctr"/>
                      <a:r>
                        <a:rPr lang="zh-TW" altLang="en-US" sz="2400" dirty="0" smtClean="0">
                          <a:solidFill>
                            <a:schemeClr val="tx1"/>
                          </a:solidFill>
                          <a:latin typeface="標楷體" panose="03000509000000000000" pitchFamily="65" charset="-120"/>
                          <a:ea typeface="標楷體" panose="03000509000000000000" pitchFamily="65" charset="-120"/>
                        </a:rPr>
                        <a:t>參見附件：</a:t>
                      </a:r>
                      <a:r>
                        <a:rPr lang="en-US" altLang="zh-TW" sz="2400" dirty="0" smtClean="0">
                          <a:solidFill>
                            <a:schemeClr val="tx1"/>
                          </a:solidFill>
                          <a:latin typeface="標楷體" panose="03000509000000000000" pitchFamily="65" charset="-120"/>
                          <a:ea typeface="標楷體" panose="03000509000000000000" pitchFamily="65" charset="-120"/>
                        </a:rPr>
                        <a:t/>
                      </a:r>
                      <a:br>
                        <a:rPr lang="en-US" altLang="zh-TW" sz="2400" dirty="0" smtClean="0">
                          <a:solidFill>
                            <a:schemeClr val="tx1"/>
                          </a:solidFill>
                          <a:latin typeface="標楷體" panose="03000509000000000000" pitchFamily="65" charset="-120"/>
                          <a:ea typeface="標楷體" panose="03000509000000000000" pitchFamily="65" charset="-120"/>
                        </a:rPr>
                      </a:br>
                      <a:endParaRPr lang="en-US" altLang="zh-TW" sz="2400" dirty="0" smtClean="0">
                        <a:solidFill>
                          <a:schemeClr val="tx1"/>
                        </a:solidFill>
                        <a:latin typeface="標楷體" panose="03000509000000000000" pitchFamily="65" charset="-120"/>
                        <a:ea typeface="標楷體" panose="03000509000000000000" pitchFamily="65" charset="-120"/>
                      </a:endParaRPr>
                    </a:p>
                    <a:p>
                      <a:pPr algn="ctr"/>
                      <a:r>
                        <a:rPr lang="zh-TW" altLang="en-US" sz="2400" dirty="0" smtClean="0">
                          <a:solidFill>
                            <a:schemeClr val="tx1"/>
                          </a:solidFill>
                          <a:latin typeface="標楷體" panose="03000509000000000000" pitchFamily="65" charset="-120"/>
                          <a:ea typeface="標楷體" panose="03000509000000000000" pitchFamily="65" charset="-120"/>
                        </a:rPr>
                        <a:t>觀察焦點及觀察工具的選擇</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4225727848"/>
                  </a:ext>
                </a:extLst>
              </a:tr>
              <a:tr h="1723748">
                <a:tc>
                  <a:txBody>
                    <a:bodyP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計算法</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gn="ctr"/>
                      <a:r>
                        <a:rPr lang="en-US" altLang="zh-TW" sz="2400" b="1" dirty="0" smtClean="0">
                          <a:solidFill>
                            <a:schemeClr val="tx1"/>
                          </a:solidFill>
                          <a:latin typeface="標楷體" panose="03000509000000000000" pitchFamily="65" charset="-120"/>
                          <a:ea typeface="標楷體" panose="03000509000000000000" pitchFamily="65" charset="-120"/>
                        </a:rPr>
                        <a:t>Counting</a:t>
                      </a:r>
                    </a:p>
                  </a:txBody>
                  <a:tcPr anchor="ctr"/>
                </a:tc>
                <a:tc>
                  <a:txBody>
                    <a:bodyPr/>
                    <a:lstStyle/>
                    <a:p>
                      <a:r>
                        <a:rPr lang="zh-TW" altLang="en-US" sz="2400" dirty="0" smtClean="0">
                          <a:solidFill>
                            <a:schemeClr val="tx1"/>
                          </a:solidFill>
                          <a:latin typeface="標楷體" panose="03000509000000000000" pitchFamily="65" charset="-120"/>
                          <a:ea typeface="標楷體" panose="03000509000000000000" pitchFamily="65" charset="-120"/>
                        </a:rPr>
                        <a:t>計算老師詢問學生問題的數量和認知層次、或學生自願回答問題的比率等</a:t>
                      </a:r>
                    </a:p>
                  </a:txBody>
                  <a:tcPr anchor="ctr"/>
                </a:tc>
                <a:tc vMerge="1">
                  <a:txBody>
                    <a:bodyPr/>
                    <a:lstStyle/>
                    <a:p>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462413997"/>
                  </a:ext>
                </a:extLst>
              </a:tr>
              <a:tr h="912572">
                <a:tc>
                  <a:txBody>
                    <a:bodyPr/>
                    <a:lstStyle/>
                    <a:p>
                      <a:pPr algn="ctr"/>
                      <a:r>
                        <a:rPr lang="zh-TW" altLang="en-US" sz="2400" b="1" dirty="0" smtClean="0">
                          <a:solidFill>
                            <a:srgbClr val="FF0000"/>
                          </a:solidFill>
                          <a:latin typeface="標楷體" panose="03000509000000000000" pitchFamily="65" charset="-120"/>
                          <a:ea typeface="標楷體" panose="03000509000000000000" pitchFamily="65" charset="-120"/>
                        </a:rPr>
                        <a:t>追蹤法</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algn="ctr"/>
                      <a:r>
                        <a:rPr lang="en-US" altLang="zh-TW" sz="2400" b="1" dirty="0" smtClean="0">
                          <a:solidFill>
                            <a:schemeClr val="tx1"/>
                          </a:solidFill>
                          <a:latin typeface="標楷體" panose="03000509000000000000" pitchFamily="65" charset="-120"/>
                          <a:ea typeface="標楷體" panose="03000509000000000000" pitchFamily="65" charset="-120"/>
                        </a:rPr>
                        <a:t>Tracking</a:t>
                      </a:r>
                    </a:p>
                  </a:txBody>
                  <a:tcPr anchor="ctr"/>
                </a:tc>
                <a:tc>
                  <a:txBody>
                    <a:bodyPr/>
                    <a:lstStyle/>
                    <a:p>
                      <a:r>
                        <a:rPr lang="zh-TW" altLang="en-US" sz="2400" dirty="0" smtClean="0">
                          <a:solidFill>
                            <a:schemeClr val="tx1"/>
                          </a:solidFill>
                          <a:latin typeface="標楷體" panose="03000509000000000000" pitchFamily="65" charset="-120"/>
                          <a:ea typeface="標楷體" panose="03000509000000000000" pitchFamily="65" charset="-120"/>
                        </a:rPr>
                        <a:t>追蹤師生語言流動的情形等</a:t>
                      </a:r>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tc vMerge="1">
                  <a:txBody>
                    <a:bodyPr/>
                    <a:lstStyle/>
                    <a:p>
                      <a:endParaRPr lang="zh-TW" altLang="en-US" sz="240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2115126523"/>
                  </a:ext>
                </a:extLst>
              </a:tr>
            </a:tbl>
          </a:graphicData>
        </a:graphic>
      </p:graphicFrame>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觀課</a:t>
            </a:r>
            <a:r>
              <a:rPr lang="zh-TW" altLang="en-US" dirty="0">
                <a:latin typeface="Times New Roman" panose="02020603050405020304" pitchFamily="18" charset="0"/>
                <a:cs typeface="Times New Roman" panose="02020603050405020304" pitchFamily="18" charset="0"/>
              </a:rPr>
              <a:t>階段</a:t>
            </a:r>
          </a:p>
        </p:txBody>
      </p:sp>
      <p:sp>
        <p:nvSpPr>
          <p:cNvPr id="4" name="文字方塊 3"/>
          <p:cNvSpPr txBox="1"/>
          <p:nvPr/>
        </p:nvSpPr>
        <p:spPr>
          <a:xfrm>
            <a:off x="600364" y="980493"/>
            <a:ext cx="8081818" cy="584775"/>
          </a:xfrm>
          <a:prstGeom prst="rect">
            <a:avLst/>
          </a:prstGeom>
          <a:noFill/>
        </p:spPr>
        <p:txBody>
          <a:bodyPr wrap="square" rtlCol="0">
            <a:spAutoFit/>
          </a:bodyPr>
          <a:lstStyle/>
          <a:p>
            <a:pPr lvl="0">
              <a:buClr>
                <a:schemeClr val="tx1"/>
              </a:buClr>
            </a:pPr>
            <a:r>
              <a:rPr lang="zh-TW" altLang="en-US" sz="3200" b="1" spc="-300" dirty="0" smtClean="0">
                <a:solidFill>
                  <a:prstClr val="black"/>
                </a:solidFill>
                <a:latin typeface="標楷體" panose="03000509000000000000" pitchFamily="65" charset="-120"/>
                <a:ea typeface="標楷體" panose="03000509000000000000" pitchFamily="65" charset="-120"/>
              </a:rPr>
              <a:t>二、</a:t>
            </a:r>
            <a:r>
              <a:rPr lang="zh-TW" altLang="en-US" sz="3200" b="1" dirty="0" smtClean="0">
                <a:solidFill>
                  <a:prstClr val="black"/>
                </a:solidFill>
                <a:latin typeface="標楷體" panose="03000509000000000000" pitchFamily="65" charset="-120"/>
                <a:ea typeface="標楷體" panose="03000509000000000000" pitchFamily="65" charset="-120"/>
              </a:rPr>
              <a:t>觀</a:t>
            </a:r>
            <a:r>
              <a:rPr lang="zh-TW" altLang="en-US" sz="3200" b="1" dirty="0">
                <a:solidFill>
                  <a:prstClr val="black"/>
                </a:solidFill>
                <a:latin typeface="標楷體" panose="03000509000000000000" pitchFamily="65" charset="-120"/>
                <a:ea typeface="標楷體" panose="03000509000000000000" pitchFamily="65" charset="-120"/>
              </a:rPr>
              <a:t>課時資訊蒐集方法及工具</a:t>
            </a:r>
          </a:p>
        </p:txBody>
      </p:sp>
    </p:spTree>
    <p:extLst>
      <p:ext uri="{BB962C8B-B14F-4D97-AF65-F5344CB8AC3E}">
        <p14:creationId xmlns:p14="http://schemas.microsoft.com/office/powerpoint/2010/main" val="116015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41451"/>
            <a:ext cx="7937580" cy="5264209"/>
          </a:xfrm>
        </p:spPr>
        <p:txBody>
          <a:bodyPr>
            <a:normAutofit/>
          </a:bodyPr>
          <a:lstStyle/>
          <a:p>
            <a:pPr marL="0" indent="0">
              <a:buClr>
                <a:schemeClr val="tx1"/>
              </a:buClr>
              <a:buNone/>
            </a:pPr>
            <a:r>
              <a:rPr lang="zh-TW" altLang="en-US" sz="3200" b="1" dirty="0" smtClean="0"/>
              <a:t>三</a:t>
            </a:r>
            <a:r>
              <a:rPr lang="zh-TW" altLang="en-US" sz="3200" b="1" dirty="0"/>
              <a:t>、</a:t>
            </a:r>
            <a:r>
              <a:rPr lang="zh-TW" altLang="en-US" sz="3200" b="1" dirty="0" smtClean="0">
                <a:latin typeface="標楷體" panose="03000509000000000000" pitchFamily="65" charset="-120"/>
                <a:ea typeface="標楷體" panose="03000509000000000000" pitchFamily="65" charset="-120"/>
              </a:rPr>
              <a:t>觀察過程的觀課</a:t>
            </a:r>
            <a:r>
              <a:rPr lang="zh-TW" altLang="en-US" sz="3200" b="1" dirty="0" smtClean="0"/>
              <a:t>倫理：</a:t>
            </a:r>
            <a:endParaRPr lang="en-US" altLang="zh-TW" sz="3200" b="1" dirty="0" smtClean="0"/>
          </a:p>
          <a:p>
            <a:pPr marL="0" indent="176213">
              <a:buNone/>
            </a:pPr>
            <a:endParaRPr lang="en-US" altLang="zh-TW" sz="3200" b="1" dirty="0" smtClean="0"/>
          </a:p>
          <a:p>
            <a:pPr marL="514350" indent="-514350">
              <a:buClr>
                <a:schemeClr val="tx1"/>
              </a:buClr>
              <a:buFont typeface="+mj-lt"/>
              <a:buAutoNum type="arabicPeriod"/>
            </a:pPr>
            <a:r>
              <a:rPr lang="zh-TW" altLang="en-US" sz="2800" dirty="0" smtClean="0">
                <a:solidFill>
                  <a:srgbClr val="FF0000"/>
                </a:solidFill>
              </a:rPr>
              <a:t>客觀</a:t>
            </a:r>
            <a:r>
              <a:rPr lang="zh-TW" altLang="en-US" sz="2800" dirty="0">
                <a:solidFill>
                  <a:srgbClr val="FF0000"/>
                </a:solidFill>
              </a:rPr>
              <a:t>原則</a:t>
            </a:r>
            <a:r>
              <a:rPr lang="zh-TW" altLang="en-US" sz="2800" dirty="0"/>
              <a:t>：觀課人員應本於專業素養，</a:t>
            </a:r>
            <a:r>
              <a:rPr lang="zh-TW" altLang="en-US" sz="2800" dirty="0">
                <a:solidFill>
                  <a:srgbClr val="0070C0"/>
                </a:solidFill>
              </a:rPr>
              <a:t>運用適切之觀察工具與技巧</a:t>
            </a:r>
            <a:r>
              <a:rPr lang="zh-TW" altLang="en-US" sz="2800" dirty="0"/>
              <a:t>，關注教師教學與學生</a:t>
            </a:r>
            <a:r>
              <a:rPr lang="zh-TW" altLang="en-US" sz="2800" dirty="0" smtClean="0"/>
              <a:t>學習</a:t>
            </a:r>
            <a:endParaRPr lang="zh-TW" altLang="en-US" sz="2800" dirty="0"/>
          </a:p>
          <a:p>
            <a:pPr marL="514350" indent="-514350">
              <a:buClr>
                <a:schemeClr val="tx1"/>
              </a:buClr>
              <a:buFont typeface="+mj-lt"/>
              <a:buAutoNum type="arabicPeriod"/>
            </a:pPr>
            <a:r>
              <a:rPr lang="zh-TW" altLang="en-US" sz="2800" dirty="0" smtClean="0">
                <a:solidFill>
                  <a:srgbClr val="FF0000"/>
                </a:solidFill>
              </a:rPr>
              <a:t>不</a:t>
            </a:r>
            <a:r>
              <a:rPr lang="zh-TW" altLang="en-US" sz="2800" dirty="0">
                <a:solidFill>
                  <a:srgbClr val="FF0000"/>
                </a:solidFill>
              </a:rPr>
              <a:t>干擾原則</a:t>
            </a:r>
            <a:r>
              <a:rPr lang="zh-TW" altLang="en-US" sz="2800" dirty="0"/>
              <a:t>：觀課人員於觀課中不得干擾教師教學與學生</a:t>
            </a:r>
            <a:r>
              <a:rPr lang="zh-TW" altLang="en-US" sz="2800" dirty="0" smtClean="0"/>
              <a:t>學習</a:t>
            </a:r>
            <a:endParaRPr lang="zh-TW" altLang="en-US" sz="2800" dirty="0"/>
          </a:p>
          <a:p>
            <a:pPr marL="514350" indent="-514350">
              <a:buClr>
                <a:schemeClr val="tx1"/>
              </a:buClr>
              <a:buFont typeface="+mj-lt"/>
              <a:buAutoNum type="arabicPeriod"/>
            </a:pPr>
            <a:endParaRPr lang="zh-TW" altLang="en-US" sz="2800" dirty="0" smtClean="0"/>
          </a:p>
          <a:p>
            <a:pPr marL="0" indent="442913">
              <a:lnSpc>
                <a:spcPct val="100000"/>
              </a:lnSpc>
              <a:buClr>
                <a:schemeClr val="tx1"/>
              </a:buClr>
              <a:buNone/>
            </a:pPr>
            <a:endParaRPr lang="zh-TW" altLang="en-US" sz="2800" spc="-100" dirty="0"/>
          </a:p>
          <a:p>
            <a:pPr marL="0" indent="0">
              <a:buClr>
                <a:schemeClr val="tx1"/>
              </a:buClr>
              <a:buNone/>
            </a:pPr>
            <a:endParaRPr lang="en-US" altLang="zh-TW" sz="2800"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32</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觀課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39322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5" y="1008061"/>
            <a:ext cx="7937580" cy="5659708"/>
          </a:xfrm>
        </p:spPr>
        <p:txBody>
          <a:bodyPr>
            <a:normAutofit/>
          </a:bodyPr>
          <a:lstStyle/>
          <a:p>
            <a:pPr marL="0" indent="0">
              <a:lnSpc>
                <a:spcPct val="100000"/>
              </a:lnSpc>
              <a:buClr>
                <a:schemeClr val="tx1"/>
              </a:buClr>
              <a:buNone/>
            </a:pPr>
            <a:r>
              <a:rPr lang="zh-TW" altLang="en-US" sz="2800" b="1" dirty="0" smtClean="0"/>
              <a:t>四</a:t>
            </a:r>
            <a:r>
              <a:rPr lang="zh-TW" altLang="en-US" sz="2800" b="1" dirty="0"/>
              <a:t>、</a:t>
            </a:r>
            <a:r>
              <a:rPr lang="zh-TW" altLang="en-US" sz="2800" b="1" dirty="0" smtClean="0"/>
              <a:t>觀課過程倫理實例</a:t>
            </a:r>
            <a:r>
              <a:rPr lang="en-US" altLang="zh-TW" sz="2800" b="1" dirty="0" smtClean="0"/>
              <a:t>–</a:t>
            </a:r>
            <a:r>
              <a:rPr lang="zh-TW" altLang="en-US" sz="2800" b="1" dirty="0" smtClean="0"/>
              <a:t>不干擾原則</a:t>
            </a:r>
            <a:r>
              <a:rPr lang="en-US" altLang="zh-TW" sz="3200" b="1" dirty="0" smtClean="0"/>
              <a:t/>
            </a:r>
            <a:br>
              <a:rPr lang="en-US" altLang="zh-TW" sz="3200" b="1" dirty="0" smtClean="0"/>
            </a:br>
            <a:r>
              <a:rPr lang="zh-TW" altLang="en-US" sz="2200" b="1" dirty="0" smtClean="0"/>
              <a:t>                          </a:t>
            </a:r>
            <a:r>
              <a:rPr lang="zh-TW" altLang="en-US" sz="2200" dirty="0" smtClean="0"/>
              <a:t>（摘錄自</a:t>
            </a:r>
            <a:r>
              <a:rPr lang="en-US" altLang="zh-TW" sz="2200" dirty="0" smtClean="0"/>
              <a:t>OOO</a:t>
            </a:r>
            <a:r>
              <a:rPr lang="zh-TW" altLang="en-US" sz="2200" dirty="0" smtClean="0"/>
              <a:t>老師的</a:t>
            </a:r>
            <a:r>
              <a:rPr lang="en-US" altLang="zh-TW" sz="2200" dirty="0" smtClean="0"/>
              <a:t>Facebook</a:t>
            </a:r>
            <a:r>
              <a:rPr lang="zh-TW" altLang="en-US" sz="2200" dirty="0" smtClean="0"/>
              <a:t>動</a:t>
            </a:r>
            <a:r>
              <a:rPr lang="zh-TW" altLang="en-US" sz="2200" dirty="0"/>
              <a:t>態</a:t>
            </a:r>
            <a:r>
              <a:rPr lang="zh-TW" altLang="en-US" sz="2200" dirty="0" smtClean="0"/>
              <a:t>）</a:t>
            </a:r>
            <a:endParaRPr lang="en-US" altLang="zh-TW" sz="2200" dirty="0" smtClean="0"/>
          </a:p>
          <a:p>
            <a:pPr>
              <a:lnSpc>
                <a:spcPct val="70000"/>
              </a:lnSpc>
            </a:pPr>
            <a:r>
              <a:rPr lang="zh-TW" altLang="zh-TW" sz="2200" dirty="0" smtClean="0"/>
              <a:t>我</a:t>
            </a:r>
            <a:r>
              <a:rPr lang="zh-TW" altLang="zh-TW" sz="2200" dirty="0"/>
              <a:t>問個案班級學生</a:t>
            </a:r>
            <a:r>
              <a:rPr lang="en-US" altLang="zh-TW" sz="2200" dirty="0"/>
              <a:t>R</a:t>
            </a:r>
            <a:r>
              <a:rPr lang="zh-TW" altLang="zh-TW" sz="2200" dirty="0"/>
              <a:t>：「學校常有訪客嗎</a:t>
            </a:r>
            <a:r>
              <a:rPr lang="en-US" altLang="zh-TW" sz="2200" dirty="0"/>
              <a:t>?</a:t>
            </a:r>
            <a:r>
              <a:rPr lang="zh-TW" altLang="zh-TW" sz="2200" dirty="0"/>
              <a:t>」</a:t>
            </a:r>
          </a:p>
          <a:p>
            <a:pPr>
              <a:lnSpc>
                <a:spcPct val="70000"/>
              </a:lnSpc>
            </a:pPr>
            <a:r>
              <a:rPr lang="en-US" altLang="zh-TW" sz="2200" dirty="0"/>
              <a:t>R</a:t>
            </a:r>
            <a:r>
              <a:rPr lang="zh-TW" altLang="zh-TW" sz="2200" dirty="0"/>
              <a:t>：「是的，蠻多的。」</a:t>
            </a:r>
          </a:p>
          <a:p>
            <a:pPr>
              <a:lnSpc>
                <a:spcPct val="70000"/>
              </a:lnSpc>
            </a:pPr>
            <a:r>
              <a:rPr lang="zh-TW" altLang="zh-TW" sz="2200" dirty="0"/>
              <a:t>我：「他們會到教室來觀課嗎？」</a:t>
            </a:r>
          </a:p>
          <a:p>
            <a:pPr>
              <a:lnSpc>
                <a:spcPct val="70000"/>
              </a:lnSpc>
            </a:pPr>
            <a:r>
              <a:rPr lang="en-US" altLang="zh-TW" sz="2200" dirty="0"/>
              <a:t>R</a:t>
            </a:r>
            <a:r>
              <a:rPr lang="zh-TW" altLang="zh-TW" sz="2200" dirty="0"/>
              <a:t>：「會，他們會進來問我們正做什麼？」</a:t>
            </a:r>
          </a:p>
          <a:p>
            <a:pPr>
              <a:lnSpc>
                <a:spcPct val="70000"/>
              </a:lnSpc>
            </a:pPr>
            <a:r>
              <a:rPr lang="zh-TW" altLang="zh-TW" sz="2200" dirty="0"/>
              <a:t>我：「你如何反應？」</a:t>
            </a:r>
          </a:p>
          <a:p>
            <a:pPr>
              <a:lnSpc>
                <a:spcPct val="70000"/>
              </a:lnSpc>
            </a:pPr>
            <a:r>
              <a:rPr lang="en-US" altLang="zh-TW" sz="2200" dirty="0"/>
              <a:t>R</a:t>
            </a:r>
            <a:r>
              <a:rPr lang="zh-TW" altLang="zh-TW" sz="2200" dirty="0"/>
              <a:t>：「我會回答他們，</a:t>
            </a:r>
            <a:r>
              <a:rPr lang="zh-TW" altLang="zh-TW" sz="2200" dirty="0" smtClean="0"/>
              <a:t>說正</a:t>
            </a:r>
            <a:r>
              <a:rPr lang="zh-TW" altLang="en-US" sz="2200" dirty="0" smtClean="0"/>
              <a:t>在</a:t>
            </a:r>
            <a:r>
              <a:rPr lang="zh-TW" altLang="zh-TW" sz="2200" dirty="0" smtClean="0"/>
              <a:t>上</a:t>
            </a:r>
            <a:r>
              <a:rPr lang="zh-TW" altLang="zh-TW" sz="2200" dirty="0"/>
              <a:t>什麼課或進行什麼任務。」</a:t>
            </a:r>
          </a:p>
          <a:p>
            <a:pPr>
              <a:lnSpc>
                <a:spcPct val="70000"/>
              </a:lnSpc>
            </a:pPr>
            <a:r>
              <a:rPr lang="zh-TW" altLang="zh-TW" sz="2200" dirty="0"/>
              <a:t>我問：「你對訪客來訪有什麼感受</a:t>
            </a:r>
            <a:r>
              <a:rPr lang="en-US" altLang="zh-TW" sz="2200" dirty="0"/>
              <a:t>?</a:t>
            </a:r>
            <a:r>
              <a:rPr lang="zh-TW" altLang="zh-TW" sz="2200" dirty="0"/>
              <a:t>」</a:t>
            </a:r>
          </a:p>
          <a:p>
            <a:pPr>
              <a:lnSpc>
                <a:spcPct val="70000"/>
              </a:lnSpc>
            </a:pPr>
            <a:r>
              <a:rPr lang="en-US" altLang="zh-TW" sz="2200" dirty="0"/>
              <a:t>R</a:t>
            </a:r>
            <a:r>
              <a:rPr lang="zh-TW" altLang="zh-TW" sz="2200" dirty="0"/>
              <a:t>：「習慣了，還好，</a:t>
            </a:r>
            <a:r>
              <a:rPr lang="zh-TW" altLang="zh-TW" sz="2200" dirty="0">
                <a:solidFill>
                  <a:srgbClr val="FF0000"/>
                </a:solidFill>
              </a:rPr>
              <a:t>除了有時被打斷會跟不上老師談話</a:t>
            </a:r>
            <a:r>
              <a:rPr lang="zh-TW" altLang="zh-TW" sz="2200" dirty="0"/>
              <a:t>…」</a:t>
            </a:r>
          </a:p>
          <a:p>
            <a:pPr>
              <a:lnSpc>
                <a:spcPct val="70000"/>
              </a:lnSpc>
            </a:pPr>
            <a:r>
              <a:rPr lang="zh-TW" altLang="zh-TW" sz="2200" dirty="0"/>
              <a:t>我：「那你如何解決這個問題</a:t>
            </a:r>
            <a:r>
              <a:rPr lang="en-US" altLang="zh-TW" sz="2200" dirty="0"/>
              <a:t>?</a:t>
            </a:r>
            <a:r>
              <a:rPr lang="zh-TW" altLang="zh-TW" sz="2200" dirty="0"/>
              <a:t>」</a:t>
            </a:r>
          </a:p>
          <a:p>
            <a:pPr>
              <a:lnSpc>
                <a:spcPct val="70000"/>
              </a:lnSpc>
            </a:pPr>
            <a:r>
              <a:rPr lang="en-US" altLang="zh-TW" sz="2200" dirty="0"/>
              <a:t>R</a:t>
            </a:r>
            <a:r>
              <a:rPr lang="zh-TW" altLang="zh-TW" sz="2200" dirty="0"/>
              <a:t>笑著說：「</a:t>
            </a:r>
            <a:r>
              <a:rPr lang="zh-TW" altLang="zh-TW" sz="2200" dirty="0">
                <a:solidFill>
                  <a:srgbClr val="FF0000"/>
                </a:solidFill>
              </a:rPr>
              <a:t>我盡快回答他，然後再問同學剛剛老師說了什麼</a:t>
            </a:r>
            <a:r>
              <a:rPr lang="zh-TW" altLang="zh-TW" sz="2200" dirty="0"/>
              <a:t>…</a:t>
            </a:r>
            <a:r>
              <a:rPr lang="zh-TW" altLang="zh-TW" sz="2200" dirty="0" smtClean="0"/>
              <a:t>」</a:t>
            </a:r>
            <a:endParaRPr lang="zh-TW" altLang="zh-TW" sz="2200" dirty="0"/>
          </a:p>
        </p:txBody>
      </p:sp>
      <p:sp>
        <p:nvSpPr>
          <p:cNvPr id="4" name="投影片編號版面配置區 3"/>
          <p:cNvSpPr>
            <a:spLocks noGrp="1"/>
          </p:cNvSpPr>
          <p:nvPr>
            <p:ph type="sldNum" sz="quarter" idx="12"/>
          </p:nvPr>
        </p:nvSpPr>
        <p:spPr>
          <a:xfrm>
            <a:off x="8128000" y="6470704"/>
            <a:ext cx="730250" cy="274320"/>
          </a:xfrm>
        </p:spPr>
        <p:txBody>
          <a:bodyPr/>
          <a:lstStyle/>
          <a:p>
            <a:fld id="{A8B67E14-F284-4125-9F1B-60564082CD3B}" type="slidenum">
              <a:rPr lang="zh-TW" altLang="en-US" smtClean="0"/>
              <a:pPr/>
              <a:t>33</a:t>
            </a:fld>
            <a:endParaRPr lang="zh-TW" altLang="en-US" dirty="0"/>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觀課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58802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34</a:t>
            </a:fld>
            <a:endParaRPr lang="zh-TW" altLang="en-US"/>
          </a:p>
        </p:txBody>
      </p:sp>
      <p:pic>
        <p:nvPicPr>
          <p:cNvPr id="3074" name="Picture 2" descr="P:\transparentteacher\TDO漫畫JPG檔\續作漫畫-TDO的課堂風景_頁面_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2674" y="425513"/>
            <a:ext cx="8247706" cy="592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5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37580" cy="5264209"/>
          </a:xfrm>
        </p:spPr>
        <p:txBody>
          <a:bodyPr>
            <a:noAutofit/>
          </a:bodyPr>
          <a:lstStyle/>
          <a:p>
            <a:pPr marL="0" indent="0">
              <a:buClr>
                <a:schemeClr val="tx1"/>
              </a:buClr>
              <a:buNone/>
            </a:pPr>
            <a:r>
              <a:rPr lang="zh-TW" altLang="en-US" sz="3200" b="1" dirty="0" smtClean="0">
                <a:latin typeface="Times New Roman" panose="02020603050405020304" pitchFamily="18" charset="0"/>
                <a:cs typeface="Times New Roman" panose="02020603050405020304" pitchFamily="18" charset="0"/>
              </a:rPr>
              <a:t>一、</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觀察後回饋會談</a:t>
            </a:r>
            <a:r>
              <a:rPr lang="zh-TW" altLang="en-US" sz="3200" b="1"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(post-observation debriefing)</a:t>
            </a:r>
            <a:endParaRPr lang="en-US" altLang="zh-TW" sz="3200" dirty="0" smtClean="0">
              <a:latin typeface="Times New Roman" panose="02020603050405020304" pitchFamily="18" charset="0"/>
              <a:cs typeface="Times New Roman" panose="02020603050405020304" pitchFamily="18" charset="0"/>
            </a:endParaRPr>
          </a:p>
          <a:p>
            <a:pPr marL="717550" indent="-358775">
              <a:buClr>
                <a:schemeClr val="tx1"/>
              </a:buClr>
              <a:buFont typeface="Arial" panose="020B0604020202020204" pitchFamily="34" charset="0"/>
              <a:buChar char="•"/>
            </a:pPr>
            <a:endParaRPr lang="en-US" altLang="zh-TW" sz="2800" b="1" dirty="0" smtClean="0">
              <a:latin typeface="Times New Roman" panose="02020603050405020304" pitchFamily="18" charset="0"/>
              <a:cs typeface="Times New Roman" panose="02020603050405020304" pitchFamily="18" charset="0"/>
            </a:endParaRPr>
          </a:p>
          <a:p>
            <a:pPr marL="717550" indent="-358775">
              <a:buClr>
                <a:schemeClr val="tx1"/>
              </a:buClr>
              <a:buFont typeface="Arial" panose="020B0604020202020204" pitchFamily="34" charset="0"/>
              <a:buChar char="•"/>
            </a:pPr>
            <a:r>
              <a:rPr lang="zh-TW" altLang="en-US" sz="2800" b="1" dirty="0" smtClean="0">
                <a:latin typeface="Times New Roman" panose="02020603050405020304" pitchFamily="18" charset="0"/>
                <a:cs typeface="Times New Roman" panose="02020603050405020304" pitchFamily="18" charset="0"/>
              </a:rPr>
              <a:t>目標：</a:t>
            </a:r>
            <a:r>
              <a:rPr lang="zh-TW" altLang="en-US" sz="2800" dirty="0" smtClean="0">
                <a:solidFill>
                  <a:srgbClr val="FF0000"/>
                </a:solidFill>
                <a:latin typeface="Times New Roman" panose="02020603050405020304" pitchFamily="18" charset="0"/>
                <a:cs typeface="Times New Roman" panose="02020603050405020304" pitchFamily="18" charset="0"/>
              </a:rPr>
              <a:t>檢視</a:t>
            </a:r>
            <a:r>
              <a:rPr lang="zh-TW" altLang="en-US" sz="2800" dirty="0" smtClean="0">
                <a:latin typeface="Times New Roman" panose="02020603050405020304" pitchFamily="18" charset="0"/>
                <a:cs typeface="Times New Roman" panose="02020603050405020304" pitchFamily="18" charset="0"/>
              </a:rPr>
              <a:t>觀課人員所蒐集之資料，</a:t>
            </a:r>
            <a:r>
              <a:rPr lang="zh-TW" altLang="en-US" sz="2800" dirty="0" smtClean="0">
                <a:solidFill>
                  <a:srgbClr val="FF0000"/>
                </a:solidFill>
                <a:latin typeface="Times New Roman" panose="02020603050405020304" pitchFamily="18" charset="0"/>
                <a:cs typeface="Times New Roman" panose="02020603050405020304" pitchFamily="18" charset="0"/>
              </a:rPr>
              <a:t>討論</a:t>
            </a:r>
            <a:r>
              <a:rPr lang="zh-TW" altLang="en-US" sz="2800" dirty="0" smtClean="0">
                <a:latin typeface="Times New Roman" panose="02020603050405020304" pitchFamily="18" charset="0"/>
                <a:cs typeface="Times New Roman" panose="02020603050405020304" pitchFamily="18" charset="0"/>
              </a:rPr>
              <a:t>該資料對於教與學的啟發及改善</a:t>
            </a:r>
            <a:endParaRPr lang="en-US" altLang="zh-TW" sz="2800" dirty="0">
              <a:latin typeface="Times New Roman" panose="02020603050405020304" pitchFamily="18" charset="0"/>
              <a:cs typeface="Times New Roman" panose="02020603050405020304" pitchFamily="18" charset="0"/>
            </a:endParaRPr>
          </a:p>
          <a:p>
            <a:pPr marL="717550" indent="-358775">
              <a:lnSpc>
                <a:spcPct val="100000"/>
              </a:lnSpc>
              <a:buClrTx/>
              <a:buFont typeface="Arial" panose="020B0604020202020204" pitchFamily="34" charset="0"/>
              <a:buChar char="•"/>
            </a:pPr>
            <a:r>
              <a:rPr lang="zh-TW" altLang="en-US" sz="2800" b="1" dirty="0" smtClean="0">
                <a:latin typeface="Times New Roman" panose="02020603050405020304" pitchFamily="18" charset="0"/>
                <a:cs typeface="Times New Roman" panose="02020603050405020304" pitchFamily="18" charset="0"/>
              </a:rPr>
              <a:t>三個關鍵點：</a:t>
            </a:r>
            <a:endParaRPr lang="en-US" altLang="zh-TW" sz="2800" b="1" dirty="0" smtClean="0">
              <a:latin typeface="Times New Roman" panose="02020603050405020304" pitchFamily="18" charset="0"/>
              <a:cs typeface="Times New Roman" panose="02020603050405020304" pitchFamily="18" charset="0"/>
            </a:endParaRPr>
          </a:p>
          <a:p>
            <a:pPr marL="1073150" indent="-360363">
              <a:lnSpc>
                <a:spcPct val="100000"/>
              </a:lnSpc>
              <a:buClrTx/>
              <a:buFont typeface="+mj-lt"/>
              <a:buAutoNum type="arabicPeriod"/>
            </a:pPr>
            <a:r>
              <a:rPr lang="zh-TW" altLang="en-US" sz="2800" dirty="0" smtClean="0">
                <a:latin typeface="Times New Roman" panose="02020603050405020304" pitchFamily="18" charset="0"/>
                <a:cs typeface="Times New Roman" panose="02020603050405020304" pitchFamily="18" charset="0"/>
              </a:rPr>
              <a:t>善用時間</a:t>
            </a:r>
            <a:endParaRPr lang="en-US" altLang="zh-TW" sz="2800" dirty="0" smtClean="0">
              <a:latin typeface="Times New Roman" panose="02020603050405020304" pitchFamily="18" charset="0"/>
              <a:cs typeface="Times New Roman" panose="02020603050405020304" pitchFamily="18" charset="0"/>
            </a:endParaRPr>
          </a:p>
          <a:p>
            <a:pPr marL="1073150" indent="-360363">
              <a:lnSpc>
                <a:spcPct val="100000"/>
              </a:lnSpc>
              <a:buClrTx/>
              <a:buFont typeface="+mj-lt"/>
              <a:buAutoNum type="arabicPeriod"/>
            </a:pPr>
            <a:r>
              <a:rPr lang="zh-TW" altLang="en-US" sz="2800" dirty="0" smtClean="0">
                <a:latin typeface="Times New Roman" panose="02020603050405020304" pitchFamily="18" charset="0"/>
                <a:cs typeface="Times New Roman" panose="02020603050405020304" pitchFamily="18" charset="0"/>
              </a:rPr>
              <a:t>聚焦在所蒐集到的資料證據</a:t>
            </a:r>
            <a:endParaRPr lang="en-US" altLang="zh-TW" sz="2800" dirty="0" smtClean="0">
              <a:latin typeface="Times New Roman" panose="02020603050405020304" pitchFamily="18" charset="0"/>
              <a:cs typeface="Times New Roman" panose="02020603050405020304" pitchFamily="18" charset="0"/>
            </a:endParaRPr>
          </a:p>
          <a:p>
            <a:pPr marL="1073150" indent="-360363">
              <a:lnSpc>
                <a:spcPct val="100000"/>
              </a:lnSpc>
              <a:buClrTx/>
              <a:buFont typeface="+mj-lt"/>
              <a:buAutoNum type="arabicPeriod"/>
            </a:pPr>
            <a:r>
              <a:rPr lang="zh-TW" altLang="en-US" sz="2800" dirty="0" smtClean="0">
                <a:latin typeface="Times New Roman" panose="02020603050405020304" pitchFamily="18" charset="0"/>
                <a:cs typeface="Times New Roman" panose="02020603050405020304" pitchFamily="18" charset="0"/>
              </a:rPr>
              <a:t>確定後續步驟（未來行動策略）</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35</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smtClean="0">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23776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8163390" cy="5264209"/>
          </a:xfrm>
        </p:spPr>
        <p:txBody>
          <a:bodyPr>
            <a:normAutofit/>
          </a:bodyPr>
          <a:lstStyle/>
          <a:p>
            <a:pPr marL="0" indent="0">
              <a:buClr>
                <a:schemeClr val="tx1"/>
              </a:buClr>
              <a:buNone/>
            </a:pPr>
            <a:r>
              <a:rPr lang="zh-TW" altLang="en-US" sz="3200" b="1" dirty="0" smtClean="0">
                <a:latin typeface="Times New Roman" panose="02020603050405020304" pitchFamily="18" charset="0"/>
                <a:cs typeface="Times New Roman" panose="02020603050405020304" pitchFamily="18" charset="0"/>
              </a:rPr>
              <a:t>二、如何進行觀察後回饋會談？</a:t>
            </a:r>
            <a:endParaRPr lang="en-US" altLang="zh-TW" sz="3200" b="1" dirty="0" smtClean="0">
              <a:latin typeface="Times New Roman" panose="02020603050405020304" pitchFamily="18" charset="0"/>
              <a:cs typeface="Times New Roman" panose="02020603050405020304" pitchFamily="18" charset="0"/>
            </a:endParaRPr>
          </a:p>
          <a:p>
            <a:pPr marL="0" indent="0">
              <a:lnSpc>
                <a:spcPct val="150000"/>
              </a:lnSpc>
              <a:buClrTx/>
              <a:buNone/>
            </a:pPr>
            <a:r>
              <a:rPr lang="zh-TW" altLang="en-US" sz="2800" dirty="0" smtClean="0">
                <a:latin typeface="Times New Roman" panose="02020603050405020304" pitchFamily="18" charset="0"/>
                <a:cs typeface="Times New Roman" panose="02020603050405020304" pitchFamily="18" charset="0"/>
              </a:rPr>
              <a:t>（一）使用回饋會談題綱</a:t>
            </a:r>
            <a:endParaRPr lang="en-US" altLang="zh-TW" sz="2800" dirty="0" smtClean="0">
              <a:latin typeface="Times New Roman" panose="02020603050405020304" pitchFamily="18" charset="0"/>
              <a:cs typeface="Times New Roman" panose="02020603050405020304" pitchFamily="18" charset="0"/>
            </a:endParaRPr>
          </a:p>
          <a:p>
            <a:pPr marL="0" indent="0">
              <a:lnSpc>
                <a:spcPct val="150000"/>
              </a:lnSpc>
              <a:buClrTx/>
              <a:buNone/>
            </a:pP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二</a:t>
            </a:r>
            <a:r>
              <a:rPr lang="zh-TW" altLang="en-US" sz="2800" dirty="0" smtClean="0">
                <a:latin typeface="Times New Roman" panose="02020603050405020304" pitchFamily="18" charset="0"/>
                <a:cs typeface="Times New Roman" panose="02020603050405020304" pitchFamily="18" charset="0"/>
              </a:rPr>
              <a:t>）使用「推論階梯」進行思考</a:t>
            </a:r>
            <a:endParaRPr lang="en-US" altLang="zh-TW" sz="2800" dirty="0" smtClean="0">
              <a:latin typeface="Times New Roman" panose="02020603050405020304" pitchFamily="18" charset="0"/>
              <a:cs typeface="Times New Roman" panose="02020603050405020304" pitchFamily="18" charset="0"/>
            </a:endParaRPr>
          </a:p>
          <a:p>
            <a:pPr marL="0" indent="0">
              <a:lnSpc>
                <a:spcPct val="150000"/>
              </a:lnSpc>
              <a:buClrTx/>
              <a:buNone/>
            </a:pPr>
            <a:r>
              <a:rPr lang="zh-TW" altLang="en-US" sz="2800" dirty="0" smtClean="0">
                <a:latin typeface="Times New Roman" panose="02020603050405020304" pitchFamily="18" charset="0"/>
                <a:cs typeface="Times New Roman" panose="02020603050405020304" pitchFamily="18" charset="0"/>
              </a:rPr>
              <a:t>（三）回饋會談的實例</a:t>
            </a:r>
            <a:endParaRPr lang="en-US" altLang="zh-TW" sz="2800" dirty="0" smtClean="0">
              <a:latin typeface="Times New Roman" panose="02020603050405020304" pitchFamily="18" charset="0"/>
              <a:cs typeface="Times New Roman" panose="02020603050405020304" pitchFamily="18" charset="0"/>
            </a:endParaRPr>
          </a:p>
          <a:p>
            <a:pPr marL="0" indent="0">
              <a:lnSpc>
                <a:spcPct val="150000"/>
              </a:lnSpc>
              <a:buClrTx/>
              <a:buNone/>
            </a:pPr>
            <a:r>
              <a:rPr lang="zh-TW" altLang="en-US" sz="2800" dirty="0" smtClean="0">
                <a:latin typeface="Times New Roman" panose="02020603050405020304" pitchFamily="18" charset="0"/>
                <a:cs typeface="Times New Roman" panose="02020603050405020304" pitchFamily="18" charset="0"/>
              </a:rPr>
              <a:t>（四）觀察</a:t>
            </a:r>
            <a:r>
              <a:rPr lang="zh-TW" altLang="en-US" sz="2800" dirty="0">
                <a:latin typeface="Times New Roman" panose="02020603050405020304" pitchFamily="18" charset="0"/>
                <a:cs typeface="Times New Roman" panose="02020603050405020304" pitchFamily="18" charset="0"/>
              </a:rPr>
              <a:t>後回饋會談的結束</a:t>
            </a:r>
          </a:p>
          <a:p>
            <a:pPr marL="0" indent="0">
              <a:lnSpc>
                <a:spcPct val="150000"/>
              </a:lnSpc>
              <a:buClrTx/>
              <a:buNone/>
            </a:pPr>
            <a:endParaRPr lang="en-US" altLang="zh-TW" sz="2800" dirty="0" smtClean="0">
              <a:latin typeface="Times New Roman" panose="02020603050405020304" pitchFamily="18" charset="0"/>
              <a:cs typeface="Times New Roman" panose="02020603050405020304" pitchFamily="18" charset="0"/>
            </a:endParaRPr>
          </a:p>
          <a:p>
            <a:pPr marL="0" indent="0">
              <a:lnSpc>
                <a:spcPct val="150000"/>
              </a:lnSpc>
              <a:buClrTx/>
              <a:buNone/>
            </a:pP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36</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4076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5" y="1085316"/>
            <a:ext cx="7496429" cy="5264209"/>
          </a:xfrm>
        </p:spPr>
        <p:txBody>
          <a:bodyPr>
            <a:normAutofit/>
          </a:bodyPr>
          <a:lstStyle/>
          <a:p>
            <a:pPr marL="0" indent="0">
              <a:buClrTx/>
              <a:buNone/>
            </a:pPr>
            <a:r>
              <a:rPr lang="zh-TW" altLang="en-US" sz="3200" b="1" dirty="0">
                <a:latin typeface="Times New Roman" panose="02020603050405020304" pitchFamily="18" charset="0"/>
                <a:cs typeface="Times New Roman" panose="02020603050405020304" pitchFamily="18" charset="0"/>
              </a:rPr>
              <a:t>（一</a:t>
            </a:r>
            <a:r>
              <a:rPr lang="zh-TW" altLang="en-US" sz="3200" b="1" dirty="0" smtClean="0">
                <a:latin typeface="Times New Roman" panose="02020603050405020304" pitchFamily="18" charset="0"/>
                <a:cs typeface="Times New Roman" panose="02020603050405020304" pitchFamily="18" charset="0"/>
              </a:rPr>
              <a:t>）使用回饋會談題綱</a:t>
            </a:r>
            <a:endParaRPr lang="en-US" altLang="zh-TW" sz="3200" b="1" dirty="0">
              <a:latin typeface="Times New Roman" panose="02020603050405020304" pitchFamily="18" charset="0"/>
              <a:cs typeface="Times New Roman" panose="02020603050405020304" pitchFamily="18" charset="0"/>
            </a:endParaRPr>
          </a:p>
          <a:p>
            <a:pPr marL="0" indent="0">
              <a:buClrTx/>
              <a:buNone/>
            </a:pP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37</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graphicFrame>
        <p:nvGraphicFramePr>
          <p:cNvPr id="7" name="表格 6"/>
          <p:cNvGraphicFramePr>
            <a:graphicFrameLocks noGrp="1"/>
          </p:cNvGraphicFramePr>
          <p:nvPr>
            <p:extLst>
              <p:ext uri="{D42A27DB-BD31-4B8C-83A1-F6EECF244321}">
                <p14:modId xmlns:p14="http://schemas.microsoft.com/office/powerpoint/2010/main" val="1341286724"/>
              </p:ext>
            </p:extLst>
          </p:nvPr>
        </p:nvGraphicFramePr>
        <p:xfrm>
          <a:off x="172770" y="1640570"/>
          <a:ext cx="8820759" cy="4882217"/>
        </p:xfrm>
        <a:graphic>
          <a:graphicData uri="http://schemas.openxmlformats.org/drawingml/2006/table">
            <a:tbl>
              <a:tblPr firstRow="1" bandRow="1">
                <a:tableStyleId>{5C22544A-7EE6-4342-B048-85BDC9FD1C3A}</a:tableStyleId>
              </a:tblPr>
              <a:tblGrid>
                <a:gridCol w="429114">
                  <a:extLst>
                    <a:ext uri="{9D8B030D-6E8A-4147-A177-3AD203B41FA5}">
                      <a16:colId xmlns:a16="http://schemas.microsoft.com/office/drawing/2014/main" val="1725855958"/>
                    </a:ext>
                  </a:extLst>
                </a:gridCol>
                <a:gridCol w="4639967">
                  <a:extLst>
                    <a:ext uri="{9D8B030D-6E8A-4147-A177-3AD203B41FA5}">
                      <a16:colId xmlns:a16="http://schemas.microsoft.com/office/drawing/2014/main" val="3242352621"/>
                    </a:ext>
                  </a:extLst>
                </a:gridCol>
                <a:gridCol w="3751678">
                  <a:extLst>
                    <a:ext uri="{9D8B030D-6E8A-4147-A177-3AD203B41FA5}">
                      <a16:colId xmlns:a16="http://schemas.microsoft.com/office/drawing/2014/main" val="501093305"/>
                    </a:ext>
                  </a:extLst>
                </a:gridCol>
              </a:tblGrid>
              <a:tr h="577576">
                <a:tc gridSpan="3">
                  <a:txBody>
                    <a:bodyPr/>
                    <a:lstStyle/>
                    <a:p>
                      <a:pPr algn="ctr"/>
                      <a:r>
                        <a:rPr lang="zh-TW" altLang="en-US" sz="3200" dirty="0" smtClean="0">
                          <a:solidFill>
                            <a:schemeClr val="tx1"/>
                          </a:solidFill>
                          <a:latin typeface="標楷體" panose="03000509000000000000" pitchFamily="65" charset="-120"/>
                          <a:ea typeface="標楷體" panose="03000509000000000000" pitchFamily="65" charset="-120"/>
                        </a:rPr>
                        <a:t>回饋會談題綱焦點</a:t>
                      </a:r>
                      <a:endParaRPr lang="zh-TW" altLang="en-US" sz="3200" dirty="0">
                        <a:solidFill>
                          <a:schemeClr val="tx1"/>
                        </a:solidFill>
                        <a:latin typeface="標楷體" panose="03000509000000000000" pitchFamily="65" charset="-120"/>
                        <a:ea typeface="標楷體" panose="03000509000000000000" pitchFamily="65" charset="-120"/>
                      </a:endParaRPr>
                    </a:p>
                  </a:txBody>
                  <a:tcPr anchor="ct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787054590"/>
                  </a:ext>
                </a:extLst>
              </a:tr>
              <a:tr h="950297">
                <a:tc>
                  <a:txBody>
                    <a:bodyPr/>
                    <a:lstStyle/>
                    <a:p>
                      <a:pPr algn="ctr"/>
                      <a:r>
                        <a:rPr lang="en-US" altLang="zh-TW" sz="2800" b="1" dirty="0" smtClean="0">
                          <a:solidFill>
                            <a:schemeClr val="tx1"/>
                          </a:solidFill>
                          <a:latin typeface="標楷體" panose="03000509000000000000" pitchFamily="65" charset="-120"/>
                          <a:ea typeface="標楷體" panose="03000509000000000000" pitchFamily="65" charset="-120"/>
                        </a:rPr>
                        <a:t>1</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600" spc="0"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觀課</a:t>
                      </a:r>
                      <a:r>
                        <a:rPr lang="zh-TW" altLang="en-US" sz="2600" spc="0"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人員</a:t>
                      </a:r>
                      <a:r>
                        <a:rPr lang="zh-TW" altLang="zh-TW" sz="2600" spc="0" dirty="0" smtClean="0">
                          <a:latin typeface="標楷體" panose="03000509000000000000" pitchFamily="65" charset="-120"/>
                          <a:ea typeface="標楷體" panose="03000509000000000000" pitchFamily="65" charset="-120"/>
                          <a:cs typeface="Times New Roman" panose="02020603050405020304" pitchFamily="18" charset="0"/>
                        </a:rPr>
                        <a:t>說明觀察到的教與學</a:t>
                      </a:r>
                      <a:r>
                        <a:rPr lang="zh-TW" altLang="zh-TW" sz="2600" spc="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具體事實資料</a:t>
                      </a:r>
                      <a:endParaRPr lang="zh-TW" altLang="en-US" sz="2600" dirty="0">
                        <a:solidFill>
                          <a:schemeClr val="tx1"/>
                        </a:solidFill>
                        <a:latin typeface="標楷體" panose="03000509000000000000" pitchFamily="65" charset="-120"/>
                        <a:ea typeface="標楷體" panose="03000509000000000000" pitchFamily="65" charset="-120"/>
                      </a:endParaRPr>
                    </a:p>
                  </a:txBody>
                  <a:tcPr/>
                </a:tc>
                <a:tc>
                  <a:txBody>
                    <a:bodyPr/>
                    <a:lstStyle/>
                    <a:p>
                      <a:r>
                        <a:rPr lang="en-US" altLang="zh-TW" sz="2400" b="1" smtClean="0">
                          <a:solidFill>
                            <a:srgbClr val="FF0000"/>
                          </a:solidFill>
                          <a:latin typeface="標楷體" panose="03000509000000000000" pitchFamily="65" charset="-120"/>
                          <a:ea typeface="標楷體" panose="03000509000000000000" pitchFamily="65" charset="-120"/>
                        </a:rPr>
                        <a:t>Objective</a:t>
                      </a:r>
                      <a:r>
                        <a:rPr lang="zh-TW" altLang="en-US" sz="2400" b="1" smtClean="0">
                          <a:solidFill>
                            <a:schemeClr val="tx1"/>
                          </a:solidFill>
                          <a:latin typeface="標楷體" panose="03000509000000000000" pitchFamily="65" charset="-120"/>
                          <a:ea typeface="標楷體" panose="03000509000000000000" pitchFamily="65" charset="-120"/>
                        </a:rPr>
                        <a:t> 客觀、事實</a:t>
                      </a:r>
                      <a:r>
                        <a:rPr lang="en-US" altLang="zh-TW" sz="2400" b="1" smtClean="0">
                          <a:solidFill>
                            <a:schemeClr val="tx1"/>
                          </a:solidFill>
                          <a:latin typeface="標楷體" panose="03000509000000000000" pitchFamily="65" charset="-120"/>
                          <a:ea typeface="標楷體" panose="03000509000000000000" pitchFamily="65" charset="-120"/>
                        </a:rPr>
                        <a:t/>
                      </a:r>
                      <a:br>
                        <a:rPr lang="en-US" altLang="zh-TW" sz="2400" b="1" smtClean="0">
                          <a:solidFill>
                            <a:schemeClr val="tx1"/>
                          </a:solidFill>
                          <a:latin typeface="標楷體" panose="03000509000000000000" pitchFamily="65" charset="-120"/>
                          <a:ea typeface="標楷體" panose="03000509000000000000" pitchFamily="65" charset="-120"/>
                        </a:rPr>
                      </a:br>
                      <a:r>
                        <a:rPr lang="zh-TW" altLang="en-US" sz="2400" smtClean="0">
                          <a:solidFill>
                            <a:schemeClr val="tx1"/>
                          </a:solidFill>
                          <a:latin typeface="標楷體" panose="03000509000000000000" pitchFamily="65" charset="-120"/>
                          <a:ea typeface="標楷體" panose="03000509000000000000" pitchFamily="65" charset="-120"/>
                        </a:rPr>
                        <a:t>呈現事實和外在現況</a:t>
                      </a:r>
                      <a:endParaRPr lang="zh-TW" altLang="en-US" sz="24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152736892"/>
                  </a:ext>
                </a:extLst>
              </a:tr>
              <a:tr h="874223">
                <a:tc>
                  <a:txBody>
                    <a:bodyPr/>
                    <a:lstStyle/>
                    <a:p>
                      <a:pPr algn="ctr"/>
                      <a:r>
                        <a:rPr lang="en-US" altLang="zh-TW" sz="2800" b="1" dirty="0" smtClean="0">
                          <a:solidFill>
                            <a:schemeClr val="tx1"/>
                          </a:solidFill>
                          <a:latin typeface="標楷體" panose="03000509000000000000" pitchFamily="65" charset="-120"/>
                          <a:ea typeface="標楷體" panose="03000509000000000000" pitchFamily="65" charset="-120"/>
                        </a:rPr>
                        <a:t>2</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600" spc="0"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授課教師</a:t>
                      </a:r>
                      <a:r>
                        <a:rPr lang="zh-TW" altLang="zh-TW" sz="2600" spc="0" dirty="0" smtClean="0">
                          <a:latin typeface="標楷體" panose="03000509000000000000" pitchFamily="65" charset="-120"/>
                          <a:ea typeface="標楷體" panose="03000509000000000000" pitchFamily="65" charset="-120"/>
                          <a:cs typeface="Times New Roman" panose="02020603050405020304" pitchFamily="18" charset="0"/>
                        </a:rPr>
                        <a:t>根據前述資料說明</a:t>
                      </a:r>
                      <a:r>
                        <a:rPr lang="zh-TW" altLang="zh-TW" sz="2600" spc="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與觀察焦點的關聯</a:t>
                      </a:r>
                      <a:endParaRPr lang="zh-TW" altLang="en-US" sz="2600" dirty="0">
                        <a:solidFill>
                          <a:schemeClr val="tx1"/>
                        </a:solidFill>
                        <a:latin typeface="標楷體" panose="03000509000000000000" pitchFamily="65" charset="-120"/>
                        <a:ea typeface="標楷體" panose="03000509000000000000" pitchFamily="65" charset="-120"/>
                      </a:endParaRPr>
                    </a:p>
                  </a:txBody>
                  <a:tcPr/>
                </a:tc>
                <a:tc>
                  <a:txBody>
                    <a:bodyPr/>
                    <a:lstStyle/>
                    <a:p>
                      <a:r>
                        <a:rPr lang="en-US" altLang="zh-TW" sz="2400" b="1" dirty="0" smtClean="0">
                          <a:solidFill>
                            <a:srgbClr val="FF0000"/>
                          </a:solidFill>
                          <a:latin typeface="標楷體" panose="03000509000000000000" pitchFamily="65" charset="-120"/>
                          <a:ea typeface="標楷體" panose="03000509000000000000" pitchFamily="65" charset="-120"/>
                        </a:rPr>
                        <a:t>Reflective</a:t>
                      </a:r>
                      <a:r>
                        <a:rPr lang="zh-TW" altLang="en-US" sz="2400" b="1" dirty="0" smtClean="0">
                          <a:solidFill>
                            <a:schemeClr val="tx1"/>
                          </a:solidFill>
                          <a:latin typeface="標楷體" panose="03000509000000000000" pitchFamily="65" charset="-120"/>
                          <a:ea typeface="標楷體" panose="03000509000000000000" pitchFamily="65" charset="-120"/>
                        </a:rPr>
                        <a:t> 感受、反應</a:t>
                      </a:r>
                      <a:r>
                        <a:rPr lang="en-US" altLang="zh-TW" sz="2400" b="1" dirty="0" smtClean="0">
                          <a:solidFill>
                            <a:schemeClr val="tx1"/>
                          </a:solidFill>
                          <a:latin typeface="標楷體" panose="03000509000000000000" pitchFamily="65" charset="-120"/>
                          <a:ea typeface="標楷體" panose="03000509000000000000" pitchFamily="65" charset="-120"/>
                        </a:rPr>
                        <a:t/>
                      </a:r>
                      <a:br>
                        <a:rPr lang="en-US" altLang="zh-TW" sz="2400" b="1" dirty="0" smtClean="0">
                          <a:solidFill>
                            <a:schemeClr val="tx1"/>
                          </a:solidFill>
                          <a:latin typeface="標楷體" panose="03000509000000000000" pitchFamily="65" charset="-120"/>
                          <a:ea typeface="標楷體" panose="03000509000000000000" pitchFamily="65" charset="-120"/>
                        </a:rPr>
                      </a:br>
                      <a:r>
                        <a:rPr lang="zh-TW" altLang="en-US" sz="2400" spc="-300" dirty="0" smtClean="0">
                          <a:solidFill>
                            <a:schemeClr val="tx1"/>
                          </a:solidFill>
                          <a:latin typeface="標楷體" panose="03000509000000000000" pitchFamily="65" charset="-120"/>
                          <a:ea typeface="標楷體" panose="03000509000000000000" pitchFamily="65" charset="-120"/>
                        </a:rPr>
                        <a:t>對所接收到事物的內在反應</a:t>
                      </a:r>
                      <a:endParaRPr lang="zh-TW" altLang="en-US" sz="2400" spc="-3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274235746"/>
                  </a:ext>
                </a:extLst>
              </a:tr>
              <a:tr h="950297">
                <a:tc>
                  <a:txBody>
                    <a:bodyPr/>
                    <a:lstStyle/>
                    <a:p>
                      <a:pPr algn="ctr"/>
                      <a:r>
                        <a:rPr lang="en-US" altLang="zh-TW" sz="2800" b="1" dirty="0" smtClean="0">
                          <a:solidFill>
                            <a:schemeClr val="tx1"/>
                          </a:solidFill>
                          <a:latin typeface="標楷體" panose="03000509000000000000" pitchFamily="65" charset="-120"/>
                          <a:ea typeface="標楷體" panose="03000509000000000000" pitchFamily="65" charset="-120"/>
                        </a:rPr>
                        <a:t>3</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zh-TW" sz="2600" spc="0"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授課教師與觀課</a:t>
                      </a:r>
                      <a:r>
                        <a:rPr lang="zh-TW" altLang="en-US" sz="2600" spc="0" dirty="0" smtClean="0">
                          <a:solidFill>
                            <a:srgbClr val="0070C0"/>
                          </a:solidFill>
                          <a:latin typeface="標楷體" panose="03000509000000000000" pitchFamily="65" charset="-120"/>
                          <a:ea typeface="標楷體" panose="03000509000000000000" pitchFamily="65" charset="-120"/>
                          <a:cs typeface="Times New Roman" panose="02020603050405020304" pitchFamily="18" charset="0"/>
                        </a:rPr>
                        <a:t>人員</a:t>
                      </a:r>
                      <a:r>
                        <a:rPr lang="zh-TW" altLang="zh-TW" sz="2600" spc="0" dirty="0" smtClean="0">
                          <a:latin typeface="標楷體" panose="03000509000000000000" pitchFamily="65" charset="-120"/>
                          <a:ea typeface="標楷體" panose="03000509000000000000" pitchFamily="65" charset="-120"/>
                          <a:cs typeface="Times New Roman" panose="02020603050405020304" pitchFamily="18" charset="0"/>
                        </a:rPr>
                        <a:t>討論公開授課彼此的</a:t>
                      </a:r>
                      <a:r>
                        <a:rPr lang="zh-TW" altLang="zh-TW" sz="2600" spc="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收穫</a:t>
                      </a:r>
                      <a:r>
                        <a:rPr lang="zh-TW" altLang="zh-TW" sz="2600" spc="0" dirty="0" smtClean="0">
                          <a:latin typeface="標楷體" panose="03000509000000000000" pitchFamily="65" charset="-120"/>
                          <a:ea typeface="標楷體" panose="03000509000000000000" pitchFamily="65" charset="-120"/>
                          <a:cs typeface="Times New Roman" panose="02020603050405020304" pitchFamily="18" charset="0"/>
                        </a:rPr>
                        <a:t>或對未來教與學的</a:t>
                      </a:r>
                      <a:r>
                        <a:rPr lang="zh-TW" altLang="zh-TW" sz="2600" spc="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啟發</a:t>
                      </a:r>
                      <a:endParaRPr lang="zh-TW" altLang="en-US" sz="2600" dirty="0">
                        <a:solidFill>
                          <a:schemeClr val="tx1"/>
                        </a:solidFill>
                        <a:latin typeface="標楷體" panose="03000509000000000000" pitchFamily="65" charset="-120"/>
                        <a:ea typeface="標楷體" panose="03000509000000000000" pitchFamily="65" charset="-120"/>
                      </a:endParaRPr>
                    </a:p>
                  </a:txBody>
                  <a:tcPr/>
                </a:tc>
                <a:tc>
                  <a:txBody>
                    <a:bodyPr/>
                    <a:lstStyle/>
                    <a:p>
                      <a:r>
                        <a:rPr lang="en-US" altLang="zh-TW" sz="2400" b="1" dirty="0" smtClean="0">
                          <a:solidFill>
                            <a:srgbClr val="FF0000"/>
                          </a:solidFill>
                          <a:latin typeface="標楷體" panose="03000509000000000000" pitchFamily="65" charset="-120"/>
                          <a:ea typeface="標楷體" panose="03000509000000000000" pitchFamily="65" charset="-120"/>
                        </a:rPr>
                        <a:t>Interpretive</a:t>
                      </a:r>
                      <a:r>
                        <a:rPr lang="zh-TW" altLang="en-US" sz="2400" b="1" dirty="0" smtClean="0">
                          <a:solidFill>
                            <a:schemeClr val="tx1"/>
                          </a:solidFill>
                          <a:latin typeface="標楷體" panose="03000509000000000000" pitchFamily="65" charset="-120"/>
                          <a:ea typeface="標楷體" panose="03000509000000000000" pitchFamily="65" charset="-120"/>
                        </a:rPr>
                        <a:t> 意義、價值</a:t>
                      </a:r>
                      <a:r>
                        <a:rPr lang="en-US" altLang="zh-TW" sz="2400" dirty="0" smtClean="0">
                          <a:solidFill>
                            <a:schemeClr val="tx1"/>
                          </a:solidFill>
                          <a:latin typeface="標楷體" panose="03000509000000000000" pitchFamily="65" charset="-120"/>
                          <a:ea typeface="標楷體" panose="03000509000000000000" pitchFamily="65" charset="-120"/>
                        </a:rPr>
                        <a:t/>
                      </a:r>
                      <a:br>
                        <a:rPr lang="en-US" altLang="zh-TW" sz="2400" dirty="0" smtClean="0">
                          <a:solidFill>
                            <a:schemeClr val="tx1"/>
                          </a:solidFill>
                          <a:latin typeface="標楷體" panose="03000509000000000000" pitchFamily="65" charset="-120"/>
                          <a:ea typeface="標楷體" panose="03000509000000000000" pitchFamily="65" charset="-120"/>
                        </a:rPr>
                      </a:br>
                      <a:r>
                        <a:rPr lang="zh-TW" altLang="en-US" sz="2400" dirty="0" smtClean="0">
                          <a:solidFill>
                            <a:schemeClr val="tx1"/>
                          </a:solidFill>
                          <a:latin typeface="標楷體" panose="03000509000000000000" pitchFamily="65" charset="-120"/>
                          <a:ea typeface="標楷體" panose="03000509000000000000" pitchFamily="65" charset="-120"/>
                        </a:rPr>
                        <a:t>尋找感官和反應的意義、價值與重要性</a:t>
                      </a:r>
                      <a:endParaRPr lang="zh-TW" altLang="en-US" sz="24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684532981"/>
                  </a:ext>
                </a:extLst>
              </a:tr>
              <a:tr h="950297">
                <a:tc>
                  <a:txBody>
                    <a:bodyPr/>
                    <a:lstStyle/>
                    <a:p>
                      <a:pPr algn="ctr"/>
                      <a:r>
                        <a:rPr lang="en-US" altLang="zh-TW" sz="2800" b="1" dirty="0" smtClean="0">
                          <a:solidFill>
                            <a:schemeClr val="tx1"/>
                          </a:solidFill>
                          <a:latin typeface="標楷體" panose="03000509000000000000" pitchFamily="65" charset="-120"/>
                          <a:ea typeface="標楷體" panose="03000509000000000000" pitchFamily="65" charset="-120"/>
                        </a:rPr>
                        <a:t>4</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dirty="0" smtClean="0">
                          <a:solidFill>
                            <a:srgbClr val="0070C0"/>
                          </a:solidFill>
                          <a:latin typeface="標楷體" panose="03000509000000000000" pitchFamily="65" charset="-120"/>
                          <a:ea typeface="標楷體" panose="03000509000000000000" pitchFamily="65" charset="-120"/>
                        </a:rPr>
                        <a:t>授課教師</a:t>
                      </a:r>
                      <a:r>
                        <a:rPr lang="en-US" altLang="zh-TW" sz="2600" dirty="0" smtClean="0">
                          <a:solidFill>
                            <a:srgbClr val="0070C0"/>
                          </a:solidFill>
                          <a:latin typeface="標楷體" panose="03000509000000000000" pitchFamily="65" charset="-120"/>
                          <a:ea typeface="標楷體" panose="03000509000000000000" pitchFamily="65" charset="-120"/>
                        </a:rPr>
                        <a:t>(</a:t>
                      </a:r>
                      <a:r>
                        <a:rPr lang="zh-TW" altLang="en-US" sz="2600" dirty="0" smtClean="0">
                          <a:solidFill>
                            <a:srgbClr val="0070C0"/>
                          </a:solidFill>
                          <a:latin typeface="標楷體" panose="03000509000000000000" pitchFamily="65" charset="-120"/>
                          <a:ea typeface="標楷體" panose="03000509000000000000" pitchFamily="65" charset="-120"/>
                        </a:rPr>
                        <a:t>或社群</a:t>
                      </a:r>
                      <a:r>
                        <a:rPr lang="en-US" altLang="zh-TW" sz="2600" dirty="0" smtClean="0">
                          <a:solidFill>
                            <a:srgbClr val="0070C0"/>
                          </a:solidFill>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預定</a:t>
                      </a:r>
                      <a:r>
                        <a:rPr lang="zh-TW" altLang="en-US" sz="2600" dirty="0" smtClean="0">
                          <a:solidFill>
                            <a:srgbClr val="FF0000"/>
                          </a:solidFill>
                          <a:latin typeface="標楷體" panose="03000509000000000000" pitchFamily="65" charset="-120"/>
                          <a:ea typeface="標楷體" panose="03000509000000000000" pitchFamily="65" charset="-120"/>
                        </a:rPr>
                        <a:t>專業成長計畫</a:t>
                      </a:r>
                      <a:endParaRPr lang="zh-TW" altLang="en-US" sz="2600" dirty="0">
                        <a:solidFill>
                          <a:schemeClr val="tx1"/>
                        </a:solidFill>
                        <a:latin typeface="標楷體" panose="03000509000000000000" pitchFamily="65" charset="-120"/>
                        <a:ea typeface="標楷體" panose="03000509000000000000" pitchFamily="65" charset="-120"/>
                      </a:endParaRPr>
                    </a:p>
                  </a:txBody>
                  <a:tcPr/>
                </a:tc>
                <a:tc>
                  <a:txBody>
                    <a:bodyPr/>
                    <a:lstStyle/>
                    <a:p>
                      <a:r>
                        <a:rPr lang="en-US" altLang="zh-TW" sz="2400" b="1" dirty="0" smtClean="0">
                          <a:solidFill>
                            <a:srgbClr val="FF0000"/>
                          </a:solidFill>
                          <a:latin typeface="標楷體" panose="03000509000000000000" pitchFamily="65" charset="-120"/>
                          <a:ea typeface="標楷體" panose="03000509000000000000" pitchFamily="65" charset="-120"/>
                        </a:rPr>
                        <a:t>Decisional</a:t>
                      </a:r>
                      <a:r>
                        <a:rPr lang="zh-TW" altLang="en-US" sz="2400" b="1" dirty="0" smtClean="0">
                          <a:solidFill>
                            <a:schemeClr val="tx1"/>
                          </a:solidFill>
                          <a:latin typeface="標楷體" panose="03000509000000000000" pitchFamily="65" charset="-120"/>
                          <a:ea typeface="標楷體" panose="03000509000000000000" pitchFamily="65" charset="-120"/>
                        </a:rPr>
                        <a:t> 決定、行動</a:t>
                      </a:r>
                      <a:r>
                        <a:rPr lang="en-US" altLang="zh-TW" sz="2400" b="1" dirty="0" smtClean="0">
                          <a:solidFill>
                            <a:schemeClr val="tx1"/>
                          </a:solidFill>
                          <a:latin typeface="標楷體" panose="03000509000000000000" pitchFamily="65" charset="-120"/>
                          <a:ea typeface="標楷體" panose="03000509000000000000" pitchFamily="65" charset="-120"/>
                        </a:rPr>
                        <a:t/>
                      </a:r>
                      <a:br>
                        <a:rPr lang="en-US" altLang="zh-TW" sz="2400" b="1" dirty="0" smtClean="0">
                          <a:solidFill>
                            <a:schemeClr val="tx1"/>
                          </a:solidFill>
                          <a:latin typeface="標楷體" panose="03000509000000000000" pitchFamily="65" charset="-120"/>
                          <a:ea typeface="標楷體" panose="03000509000000000000" pitchFamily="65" charset="-120"/>
                        </a:rPr>
                      </a:br>
                      <a:r>
                        <a:rPr lang="zh-TW" altLang="en-US" sz="2400" dirty="0" smtClean="0">
                          <a:solidFill>
                            <a:schemeClr val="tx1"/>
                          </a:solidFill>
                          <a:latin typeface="標楷體" panose="03000509000000000000" pitchFamily="65" charset="-120"/>
                          <a:ea typeface="標楷體" panose="03000509000000000000" pitchFamily="65" charset="-120"/>
                        </a:rPr>
                        <a:t>得到結論、找出決議並採取行動</a:t>
                      </a:r>
                      <a:endParaRPr lang="zh-TW" altLang="en-US" sz="24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10704526"/>
                  </a:ext>
                </a:extLst>
              </a:tr>
            </a:tbl>
          </a:graphicData>
        </a:graphic>
      </p:graphicFrame>
    </p:spTree>
    <p:extLst>
      <p:ext uri="{BB962C8B-B14F-4D97-AF65-F5344CB8AC3E}">
        <p14:creationId xmlns:p14="http://schemas.microsoft.com/office/powerpoint/2010/main" val="79159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38</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graphicFrame>
        <p:nvGraphicFramePr>
          <p:cNvPr id="7" name="表格 6"/>
          <p:cNvGraphicFramePr>
            <a:graphicFrameLocks noGrp="1"/>
          </p:cNvGraphicFramePr>
          <p:nvPr>
            <p:extLst>
              <p:ext uri="{D42A27DB-BD31-4B8C-83A1-F6EECF244321}">
                <p14:modId xmlns:p14="http://schemas.microsoft.com/office/powerpoint/2010/main" val="250340393"/>
              </p:ext>
            </p:extLst>
          </p:nvPr>
        </p:nvGraphicFramePr>
        <p:xfrm>
          <a:off x="1" y="908720"/>
          <a:ext cx="9143999" cy="5886800"/>
        </p:xfrm>
        <a:graphic>
          <a:graphicData uri="http://schemas.openxmlformats.org/drawingml/2006/table">
            <a:tbl>
              <a:tblPr firstRow="1" firstCol="1" bandRow="1">
                <a:tableStyleId>{B301B821-A1FF-4177-AEE7-76D212191A09}</a:tableStyleId>
              </a:tblPr>
              <a:tblGrid>
                <a:gridCol w="3201204">
                  <a:extLst>
                    <a:ext uri="{9D8B030D-6E8A-4147-A177-3AD203B41FA5}">
                      <a16:colId xmlns:a16="http://schemas.microsoft.com/office/drawing/2014/main" val="2409108293"/>
                    </a:ext>
                  </a:extLst>
                </a:gridCol>
                <a:gridCol w="4853765">
                  <a:extLst>
                    <a:ext uri="{9D8B030D-6E8A-4147-A177-3AD203B41FA5}">
                      <a16:colId xmlns:a16="http://schemas.microsoft.com/office/drawing/2014/main" val="1585835202"/>
                    </a:ext>
                  </a:extLst>
                </a:gridCol>
                <a:gridCol w="1089030">
                  <a:extLst>
                    <a:ext uri="{9D8B030D-6E8A-4147-A177-3AD203B41FA5}">
                      <a16:colId xmlns:a16="http://schemas.microsoft.com/office/drawing/2014/main" val="169059155"/>
                    </a:ext>
                  </a:extLst>
                </a:gridCol>
              </a:tblGrid>
              <a:tr h="409262">
                <a:tc gridSpan="3">
                  <a:txBody>
                    <a:bodyPr/>
                    <a:lstStyle/>
                    <a:p>
                      <a:pPr algn="ctr">
                        <a:spcAft>
                          <a:spcPts val="0"/>
                        </a:spcAft>
                      </a:pPr>
                      <a:r>
                        <a:rPr lang="zh-TW" sz="2800" kern="100" dirty="0" smtClean="0">
                          <a:solidFill>
                            <a:schemeClr val="tx1"/>
                          </a:solidFill>
                          <a:effectLst/>
                          <a:latin typeface="標楷體" panose="03000509000000000000" pitchFamily="65" charset="-120"/>
                          <a:ea typeface="標楷體" panose="03000509000000000000" pitchFamily="65" charset="-120"/>
                        </a:rPr>
                        <a:t>回饋</a:t>
                      </a:r>
                      <a:r>
                        <a:rPr lang="zh-TW" sz="2800" kern="100" dirty="0">
                          <a:solidFill>
                            <a:schemeClr val="tx1"/>
                          </a:solidFill>
                          <a:effectLst/>
                          <a:latin typeface="標楷體" panose="03000509000000000000" pitchFamily="65" charset="-120"/>
                          <a:ea typeface="標楷體" panose="03000509000000000000" pitchFamily="65" charset="-120"/>
                        </a:rPr>
                        <a:t>會談題</a:t>
                      </a:r>
                      <a:r>
                        <a:rPr lang="zh-TW" sz="2800" kern="100" dirty="0" smtClean="0">
                          <a:solidFill>
                            <a:schemeClr val="tx1"/>
                          </a:solidFill>
                          <a:effectLst/>
                          <a:latin typeface="標楷體" panose="03000509000000000000" pitchFamily="65" charset="-120"/>
                          <a:ea typeface="標楷體" panose="03000509000000000000" pitchFamily="65" charset="-120"/>
                        </a:rPr>
                        <a:t>綱</a:t>
                      </a:r>
                      <a:r>
                        <a:rPr lang="zh-TW" altLang="en-US" sz="2800" kern="100" dirty="0" smtClean="0">
                          <a:solidFill>
                            <a:schemeClr val="tx1"/>
                          </a:solidFill>
                          <a:effectLst/>
                          <a:latin typeface="標楷體" panose="03000509000000000000" pitchFamily="65" charset="-120"/>
                          <a:ea typeface="標楷體" panose="03000509000000000000" pitchFamily="65" charset="-120"/>
                        </a:rPr>
                        <a:t>範例</a:t>
                      </a:r>
                      <a:endParaRPr lang="zh-TW" sz="28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28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577315706"/>
                  </a:ext>
                </a:extLst>
              </a:tr>
              <a:tr h="350796">
                <a:tc>
                  <a:txBody>
                    <a:bodyPr/>
                    <a:lstStyle/>
                    <a:p>
                      <a:pPr algn="ctr">
                        <a:spcAft>
                          <a:spcPts val="0"/>
                        </a:spcAft>
                      </a:pPr>
                      <a:r>
                        <a:rPr lang="zh-TW" altLang="en-US" sz="2400" b="1" kern="100" dirty="0" smtClean="0">
                          <a:effectLst/>
                          <a:latin typeface="標楷體" panose="03000509000000000000" pitchFamily="65" charset="-120"/>
                          <a:ea typeface="標楷體" panose="03000509000000000000" pitchFamily="65" charset="-120"/>
                        </a:rPr>
                        <a:t>步驟</a:t>
                      </a:r>
                      <a:endParaRPr lang="zh-TW" altLang="zh-TW" sz="2400" b="1" kern="100" dirty="0" smtClean="0">
                        <a:effectLst/>
                        <a:latin typeface="標楷體" panose="03000509000000000000" pitchFamily="65" charset="-120"/>
                        <a:ea typeface="標楷體" panose="03000509000000000000" pitchFamily="65" charset="-12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DBFBE"/>
                    </a:solidFill>
                  </a:tcPr>
                </a:tc>
                <a:tc>
                  <a:txBody>
                    <a:bodyPr/>
                    <a:lstStyle/>
                    <a:p>
                      <a:pPr marL="197100" indent="0" algn="ctr">
                        <a:spcAft>
                          <a:spcPts val="0"/>
                        </a:spcAft>
                        <a:buFont typeface="Arial" panose="020B0604020202020204" pitchFamily="34" charset="0"/>
                        <a:buNone/>
                      </a:pPr>
                      <a:r>
                        <a:rPr lang="zh-TW" altLang="en-US" sz="2400" b="1" kern="100" dirty="0" smtClean="0">
                          <a:effectLst/>
                          <a:latin typeface="標楷體" panose="03000509000000000000" pitchFamily="65" charset="-120"/>
                          <a:ea typeface="標楷體" panose="03000509000000000000" pitchFamily="65" charset="-120"/>
                        </a:rPr>
                        <a:t>內容</a:t>
                      </a:r>
                      <a:endParaRPr lang="zh-TW" altLang="zh-TW" sz="2400" b="1" kern="100" dirty="0" smtClean="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DBFBE"/>
                    </a:solidFill>
                  </a:tcPr>
                </a:tc>
                <a:tc>
                  <a:txBody>
                    <a:bodyPr/>
                    <a:lstStyle/>
                    <a:p>
                      <a:pPr marL="0" indent="0" algn="ctr">
                        <a:spcAft>
                          <a:spcPts val="0"/>
                        </a:spcAft>
                        <a:buFont typeface="Arial" panose="020B0604020202020204" pitchFamily="34" charset="0"/>
                        <a:buNone/>
                      </a:pPr>
                      <a:r>
                        <a:rPr lang="zh-TW" altLang="en-US" sz="2400" b="1" kern="100" dirty="0" smtClean="0">
                          <a:effectLst/>
                          <a:latin typeface="標楷體" panose="03000509000000000000" pitchFamily="65" charset="-120"/>
                          <a:ea typeface="標楷體" panose="03000509000000000000" pitchFamily="65" charset="-120"/>
                        </a:rPr>
                        <a:t>時間</a:t>
                      </a:r>
                      <a:endParaRPr lang="zh-TW" altLang="zh-TW" sz="2400" b="1" kern="100" dirty="0" smtClean="0">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9DBFBE"/>
                    </a:solidFill>
                  </a:tcPr>
                </a:tc>
                <a:extLst>
                  <a:ext uri="{0D108BD9-81ED-4DB2-BD59-A6C34878D82A}">
                    <a16:rowId xmlns:a16="http://schemas.microsoft.com/office/drawing/2014/main" val="1368090428"/>
                  </a:ext>
                </a:extLst>
              </a:tr>
              <a:tr h="535939">
                <a:tc rowSpan="2">
                  <a:txBody>
                    <a:bodyPr/>
                    <a:lstStyle/>
                    <a:p>
                      <a:pPr algn="l">
                        <a:spcAft>
                          <a:spcPts val="0"/>
                        </a:spcAft>
                      </a:pPr>
                      <a:r>
                        <a:rPr lang="en-US" altLang="zh-TW" sz="2200" b="0" kern="100" dirty="0" smtClean="0">
                          <a:effectLst/>
                          <a:latin typeface="標楷體" panose="03000509000000000000" pitchFamily="65" charset="-120"/>
                          <a:ea typeface="標楷體" panose="03000509000000000000" pitchFamily="65" charset="-120"/>
                        </a:rPr>
                        <a:t>1.</a:t>
                      </a:r>
                      <a:r>
                        <a:rPr lang="zh-TW" altLang="zh-TW" sz="2200" b="0" kern="100" dirty="0" smtClean="0">
                          <a:solidFill>
                            <a:srgbClr val="0070C0"/>
                          </a:solidFill>
                          <a:effectLst/>
                          <a:latin typeface="標楷體" panose="03000509000000000000" pitchFamily="65" charset="-120"/>
                          <a:ea typeface="標楷體" panose="03000509000000000000" pitchFamily="65" charset="-120"/>
                        </a:rPr>
                        <a:t>觀</a:t>
                      </a:r>
                      <a:r>
                        <a:rPr lang="zh-TW" altLang="en-US" sz="2200" b="0" kern="100" dirty="0" smtClean="0">
                          <a:solidFill>
                            <a:srgbClr val="0070C0"/>
                          </a:solidFill>
                          <a:effectLst/>
                          <a:latin typeface="標楷體" panose="03000509000000000000" pitchFamily="65" charset="-120"/>
                          <a:ea typeface="標楷體" panose="03000509000000000000" pitchFamily="65" charset="-120"/>
                        </a:rPr>
                        <a:t>課人員</a:t>
                      </a:r>
                      <a:r>
                        <a:rPr lang="zh-TW" altLang="zh-TW" sz="2200" b="0" kern="100" dirty="0" smtClean="0">
                          <a:solidFill>
                            <a:schemeClr val="tx1"/>
                          </a:solidFill>
                          <a:effectLst/>
                          <a:latin typeface="標楷體" panose="03000509000000000000" pitchFamily="65" charset="-120"/>
                          <a:ea typeface="標楷體" panose="03000509000000000000" pitchFamily="65" charset="-120"/>
                        </a:rPr>
                        <a:t>討論</a:t>
                      </a:r>
                      <a:endParaRPr lang="en-US" altLang="zh-TW" sz="2200" b="0" kern="100" dirty="0" smtClean="0">
                        <a:solidFill>
                          <a:schemeClr val="tx1"/>
                        </a:solidFill>
                        <a:effectLst/>
                        <a:latin typeface="標楷體" panose="03000509000000000000" pitchFamily="65" charset="-120"/>
                        <a:ea typeface="標楷體" panose="03000509000000000000" pitchFamily="65" charset="-120"/>
                      </a:endParaRPr>
                    </a:p>
                    <a:p>
                      <a:pPr algn="l">
                        <a:spcAft>
                          <a:spcPts val="0"/>
                        </a:spcAft>
                      </a:pPr>
                      <a:r>
                        <a:rPr lang="zh-TW" altLang="en-US" sz="2200" b="0" kern="100" dirty="0" smtClean="0">
                          <a:effectLst/>
                          <a:latin typeface="標楷體" panose="03000509000000000000" pitchFamily="65" charset="-120"/>
                          <a:ea typeface="標楷體" panose="03000509000000000000" pitchFamily="65" charset="-120"/>
                        </a:rPr>
                        <a:t>  </a:t>
                      </a:r>
                      <a:r>
                        <a:rPr lang="zh-TW" altLang="zh-TW" sz="2200" b="0" kern="100" dirty="0" smtClean="0">
                          <a:effectLst/>
                          <a:latin typeface="標楷體" panose="03000509000000000000" pitchFamily="65" charset="-120"/>
                          <a:ea typeface="標楷體" panose="03000509000000000000" pitchFamily="65" charset="-120"/>
                        </a:rPr>
                        <a:t>觀察到的</a:t>
                      </a:r>
                      <a:r>
                        <a:rPr lang="zh-TW" altLang="zh-TW" sz="2200" b="0" kern="100" dirty="0" smtClean="0">
                          <a:solidFill>
                            <a:srgbClr val="FF0000"/>
                          </a:solidFill>
                          <a:effectLst/>
                          <a:latin typeface="標楷體" panose="03000509000000000000" pitchFamily="65" charset="-120"/>
                          <a:ea typeface="標楷體" panose="03000509000000000000" pitchFamily="65" charset="-120"/>
                        </a:rPr>
                        <a:t>教與學資料</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342900" indent="-342900">
                        <a:lnSpc>
                          <a:spcPts val="2200"/>
                        </a:lnSpc>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用描述語詞：</a:t>
                      </a:r>
                      <a:r>
                        <a:rPr lang="en-US" altLang="zh-TW" sz="2000" b="0" kern="100" dirty="0" smtClean="0">
                          <a:effectLst/>
                          <a:latin typeface="標楷體" panose="03000509000000000000" pitchFamily="65" charset="-120"/>
                          <a:ea typeface="標楷體" panose="03000509000000000000" pitchFamily="65" charset="-120"/>
                        </a:rPr>
                        <a:t/>
                      </a:r>
                      <a:br>
                        <a:rPr lang="en-US" altLang="zh-TW" sz="2000" b="0" kern="100" dirty="0" smtClean="0">
                          <a:effectLst/>
                          <a:latin typeface="標楷體" panose="03000509000000000000" pitchFamily="65" charset="-120"/>
                          <a:ea typeface="標楷體" panose="03000509000000000000" pitchFamily="65" charset="-120"/>
                        </a:rPr>
                      </a:br>
                      <a:r>
                        <a:rPr lang="zh-TW" altLang="zh-TW" sz="2000" b="0" kern="100" dirty="0" smtClean="0">
                          <a:effectLst/>
                          <a:latin typeface="標楷體" panose="03000509000000000000" pitchFamily="65" charset="-120"/>
                          <a:ea typeface="標楷體" panose="03000509000000000000" pitchFamily="65" charset="-120"/>
                        </a:rPr>
                        <a:t>所看到與聽到的內容為何</a:t>
                      </a:r>
                      <a:r>
                        <a:rPr lang="zh-TW" altLang="en-US" sz="2000" b="0" kern="100" dirty="0" smtClean="0">
                          <a:effectLst/>
                          <a:latin typeface="標楷體" panose="03000509000000000000" pitchFamily="65" charset="-120"/>
                          <a:ea typeface="標楷體" panose="03000509000000000000" pitchFamily="65" charset="-120"/>
                        </a:rPr>
                        <a:t>？</a:t>
                      </a:r>
                      <a:endParaRPr lang="zh-TW" altLang="zh-TW" sz="2000" b="0" kern="100" dirty="0" smtClean="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indent="0" algn="ctr">
                        <a:spcAft>
                          <a:spcPts val="0"/>
                        </a:spcAft>
                        <a:buFont typeface="Arial" panose="020B0604020202020204" pitchFamily="34" charset="0"/>
                        <a:buNone/>
                      </a:pPr>
                      <a:r>
                        <a:rPr lang="en-US" altLang="zh-TW" sz="2200" b="0" kern="100" dirty="0" smtClean="0">
                          <a:effectLst/>
                          <a:latin typeface="標楷體" panose="03000509000000000000" pitchFamily="65" charset="-120"/>
                          <a:ea typeface="標楷體" panose="03000509000000000000" pitchFamily="65" charset="-120"/>
                        </a:rPr>
                        <a:t>4</a:t>
                      </a:r>
                      <a:r>
                        <a:rPr lang="zh-TW" altLang="zh-TW" sz="2200" b="0" kern="100" dirty="0" smtClean="0">
                          <a:effectLst/>
                          <a:latin typeface="標楷體" panose="03000509000000000000" pitchFamily="65" charset="-120"/>
                          <a:ea typeface="標楷體" panose="03000509000000000000" pitchFamily="65" charset="-120"/>
                        </a:rPr>
                        <a:t>分鐘</a:t>
                      </a: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0768488"/>
                  </a:ext>
                </a:extLst>
              </a:tr>
              <a:tr h="321563">
                <a:tc vMerge="1">
                  <a:txBody>
                    <a:bodyPr/>
                    <a:lstStyle/>
                    <a:p>
                      <a:endParaRPr lang="zh-TW" altLang="en-US"/>
                    </a:p>
                  </a:txBody>
                  <a:tcPr/>
                </a:tc>
                <a:tc>
                  <a:txBody>
                    <a:bodyPr/>
                    <a:lstStyle/>
                    <a:p>
                      <a:pPr marL="342900" marR="0" indent="-3429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zh-TW" altLang="zh-TW" sz="2000" b="0" kern="100" dirty="0" smtClean="0">
                          <a:effectLst/>
                          <a:latin typeface="標楷體" panose="03000509000000000000" pitchFamily="65" charset="-120"/>
                          <a:ea typeface="標楷體" panose="03000509000000000000" pitchFamily="65" charset="-120"/>
                        </a:rPr>
                        <a:t>對於訊息的看法為何</a:t>
                      </a:r>
                      <a:r>
                        <a:rPr lang="zh-TW" altLang="en-US" sz="2000" b="0" kern="100" dirty="0" smtClean="0">
                          <a:effectLst/>
                          <a:latin typeface="標楷體" panose="03000509000000000000" pitchFamily="65" charset="-120"/>
                          <a:ea typeface="標楷體" panose="03000509000000000000" pitchFamily="65" charset="-120"/>
                        </a:rPr>
                        <a:t>？</a:t>
                      </a:r>
                      <a:endParaRPr lang="zh-TW" altLang="zh-TW" sz="2000" b="0" kern="100" dirty="0" smtClean="0">
                        <a:effectLst/>
                        <a:latin typeface="標楷體" panose="03000509000000000000" pitchFamily="65" charset="-120"/>
                        <a:ea typeface="標楷體" panose="03000509000000000000" pitchFamily="65" charset="-12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lgn="ctr">
                        <a:spcAft>
                          <a:spcPts val="0"/>
                        </a:spcAft>
                        <a:buFont typeface="Arial" panose="020B0604020202020204" pitchFamily="34" charset="0"/>
                        <a:buNone/>
                      </a:pPr>
                      <a:r>
                        <a:rPr lang="en-US" altLang="zh-TW" sz="2200" b="0" kern="100" dirty="0" smtClean="0">
                          <a:effectLst/>
                          <a:latin typeface="標楷體" panose="03000509000000000000" pitchFamily="65" charset="-120"/>
                          <a:ea typeface="標楷體" panose="03000509000000000000" pitchFamily="65" charset="-120"/>
                        </a:rPr>
                        <a:t>4</a:t>
                      </a:r>
                      <a:r>
                        <a:rPr lang="zh-TW" altLang="zh-TW" sz="2200" b="0" kern="100" dirty="0" smtClean="0">
                          <a:effectLst/>
                          <a:latin typeface="標楷體" panose="03000509000000000000" pitchFamily="65" charset="-120"/>
                          <a:ea typeface="標楷體" panose="03000509000000000000" pitchFamily="65" charset="-120"/>
                        </a:rPr>
                        <a:t>分鐘</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8198894"/>
                  </a:ext>
                </a:extLst>
              </a:tr>
              <a:tr h="964690">
                <a:tc>
                  <a:txBody>
                    <a:bodyPr/>
                    <a:lstStyle/>
                    <a:p>
                      <a:pPr algn="l">
                        <a:spcAft>
                          <a:spcPts val="0"/>
                        </a:spcAft>
                      </a:pPr>
                      <a:r>
                        <a:rPr lang="en-US" altLang="zh-TW" sz="2200" b="0" kern="100" dirty="0" smtClean="0">
                          <a:effectLst/>
                          <a:latin typeface="標楷體" panose="03000509000000000000" pitchFamily="65" charset="-120"/>
                          <a:ea typeface="標楷體" panose="03000509000000000000" pitchFamily="65" charset="-120"/>
                        </a:rPr>
                        <a:t>2.</a:t>
                      </a:r>
                      <a:r>
                        <a:rPr lang="zh-TW" altLang="en-US" sz="2200" b="0" kern="100" dirty="0" smtClean="0">
                          <a:solidFill>
                            <a:srgbClr val="0070C0"/>
                          </a:solidFill>
                          <a:effectLst/>
                          <a:latin typeface="標楷體" panose="03000509000000000000" pitchFamily="65" charset="-120"/>
                          <a:ea typeface="標楷體" panose="03000509000000000000" pitchFamily="65" charset="-120"/>
                        </a:rPr>
                        <a:t>授課</a:t>
                      </a:r>
                      <a:r>
                        <a:rPr lang="zh-TW" altLang="zh-TW" sz="2200" b="0" kern="100" dirty="0" smtClean="0">
                          <a:solidFill>
                            <a:srgbClr val="0070C0"/>
                          </a:solidFill>
                          <a:effectLst/>
                          <a:latin typeface="標楷體" panose="03000509000000000000" pitchFamily="65" charset="-120"/>
                          <a:ea typeface="標楷體" panose="03000509000000000000" pitchFamily="65" charset="-120"/>
                        </a:rPr>
                        <a:t>教師</a:t>
                      </a:r>
                      <a:r>
                        <a:rPr lang="zh-TW" altLang="zh-TW" sz="2200" b="0" kern="100" dirty="0" smtClean="0">
                          <a:solidFill>
                            <a:schemeClr val="tx1"/>
                          </a:solidFill>
                          <a:effectLst/>
                          <a:latin typeface="標楷體" panose="03000509000000000000" pitchFamily="65" charset="-120"/>
                          <a:ea typeface="標楷體" panose="03000509000000000000" pitchFamily="65" charset="-120"/>
                        </a:rPr>
                        <a:t>說明</a:t>
                      </a:r>
                      <a:endParaRPr lang="en-US" altLang="zh-TW" sz="2200" b="0" kern="100" dirty="0" smtClean="0">
                        <a:solidFill>
                          <a:schemeClr val="tx1"/>
                        </a:solidFill>
                        <a:effectLst/>
                        <a:latin typeface="標楷體" panose="03000509000000000000" pitchFamily="65" charset="-120"/>
                        <a:ea typeface="標楷體" panose="03000509000000000000" pitchFamily="65" charset="-120"/>
                      </a:endParaRPr>
                    </a:p>
                    <a:p>
                      <a:pPr algn="l">
                        <a:spcAft>
                          <a:spcPts val="0"/>
                        </a:spcAft>
                      </a:pPr>
                      <a:r>
                        <a:rPr lang="zh-TW" altLang="en-US" sz="2200" b="0" kern="100" dirty="0" smtClean="0">
                          <a:effectLst/>
                          <a:latin typeface="標楷體" panose="03000509000000000000" pitchFamily="65" charset="-120"/>
                          <a:ea typeface="標楷體" panose="03000509000000000000" pitchFamily="65" charset="-120"/>
                        </a:rPr>
                        <a:t>  </a:t>
                      </a:r>
                      <a:r>
                        <a:rPr lang="zh-TW" altLang="zh-TW" sz="2200" b="0" kern="100" dirty="0" smtClean="0">
                          <a:effectLst/>
                          <a:latin typeface="標楷體" panose="03000509000000000000" pitchFamily="65" charset="-120"/>
                          <a:ea typeface="標楷體" panose="03000509000000000000" pitchFamily="65" charset="-120"/>
                        </a:rPr>
                        <a:t>所觀察到的資料</a:t>
                      </a:r>
                      <a:endParaRPr lang="en-US" altLang="zh-TW" sz="2200" b="0" kern="100" dirty="0" smtClean="0">
                        <a:effectLst/>
                        <a:latin typeface="標楷體" panose="03000509000000000000" pitchFamily="65" charset="-120"/>
                        <a:ea typeface="標楷體" panose="03000509000000000000" pitchFamily="65" charset="-120"/>
                      </a:endParaRPr>
                    </a:p>
                    <a:p>
                      <a:pPr algn="l">
                        <a:spcAft>
                          <a:spcPts val="0"/>
                        </a:spcAft>
                      </a:pPr>
                      <a:r>
                        <a:rPr lang="zh-TW" altLang="en-US" sz="2200" b="0" kern="100" dirty="0" smtClean="0">
                          <a:effectLst/>
                          <a:latin typeface="標楷體" panose="03000509000000000000" pitchFamily="65" charset="-120"/>
                          <a:ea typeface="標楷體" panose="03000509000000000000" pitchFamily="65" charset="-120"/>
                        </a:rPr>
                        <a:t>  </a:t>
                      </a:r>
                      <a:r>
                        <a:rPr lang="zh-TW" altLang="zh-TW" sz="2200" b="0" kern="100" dirty="0" smtClean="0">
                          <a:solidFill>
                            <a:srgbClr val="FF0000"/>
                          </a:solidFill>
                          <a:effectLst/>
                          <a:latin typeface="標楷體" panose="03000509000000000000" pitchFamily="65" charset="-120"/>
                          <a:ea typeface="標楷體" panose="03000509000000000000" pitchFamily="65" charset="-120"/>
                        </a:rPr>
                        <a:t>與焦點問題之關係</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E8E8"/>
                    </a:solidFill>
                  </a:tcPr>
                </a:tc>
                <a:tc>
                  <a:txBody>
                    <a:bodyPr/>
                    <a:lstStyle/>
                    <a:p>
                      <a:pPr marL="342900" indent="-342900">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資料對於焦點問題的解釋為何</a:t>
                      </a:r>
                      <a:r>
                        <a:rPr lang="zh-TW" altLang="en-US" sz="2000" b="0" kern="100" dirty="0" smtClean="0">
                          <a:effectLst/>
                          <a:latin typeface="標楷體" panose="03000509000000000000" pitchFamily="65" charset="-120"/>
                          <a:ea typeface="標楷體" panose="03000509000000000000" pitchFamily="65" charset="-120"/>
                        </a:rPr>
                        <a:t>？</a:t>
                      </a:r>
                      <a:endParaRPr lang="zh-TW" altLang="zh-TW" sz="2000" b="0" kern="100" dirty="0" smtClean="0">
                        <a:effectLst/>
                        <a:latin typeface="標楷體" panose="03000509000000000000" pitchFamily="65" charset="-120"/>
                        <a:ea typeface="標楷體" panose="03000509000000000000" pitchFamily="65" charset="-120"/>
                      </a:endParaRPr>
                    </a:p>
                    <a:p>
                      <a:pPr marL="342900" indent="-342900">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資料是否闡明教學的其他範圍，如果有，所指的是什麼</a:t>
                      </a:r>
                      <a:r>
                        <a:rPr lang="zh-TW" altLang="en-US" sz="2000" b="0" kern="100" dirty="0" smtClean="0">
                          <a:effectLst/>
                          <a:latin typeface="標楷體" panose="03000509000000000000" pitchFamily="65" charset="-120"/>
                          <a:ea typeface="標楷體" panose="03000509000000000000" pitchFamily="65" charset="-120"/>
                        </a:rPr>
                        <a:t>？</a:t>
                      </a:r>
                      <a:endParaRPr lang="zh-TW" sz="20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E8E8"/>
                    </a:solidFill>
                  </a:tcPr>
                </a:tc>
                <a:tc>
                  <a:txBody>
                    <a:bodyPr/>
                    <a:lstStyle/>
                    <a:p>
                      <a:pPr marL="0" indent="0" algn="ctr">
                        <a:spcAft>
                          <a:spcPts val="0"/>
                        </a:spcAft>
                        <a:buFont typeface="Arial" panose="020B0604020202020204" pitchFamily="34" charset="0"/>
                        <a:buNone/>
                      </a:pPr>
                      <a:r>
                        <a:rPr lang="en-US" altLang="zh-TW" sz="2200" b="0" kern="100" dirty="0" smtClean="0">
                          <a:effectLst/>
                          <a:latin typeface="標楷體" panose="03000509000000000000" pitchFamily="65" charset="-120"/>
                          <a:ea typeface="標楷體" panose="03000509000000000000" pitchFamily="65" charset="-120"/>
                        </a:rPr>
                        <a:t>2</a:t>
                      </a:r>
                      <a:r>
                        <a:rPr lang="zh-TW" altLang="zh-TW" sz="2200" b="0" kern="100" dirty="0" smtClean="0">
                          <a:effectLst/>
                          <a:latin typeface="標楷體" panose="03000509000000000000" pitchFamily="65" charset="-120"/>
                          <a:ea typeface="標楷體" panose="03000509000000000000" pitchFamily="65" charset="-120"/>
                        </a:rPr>
                        <a:t>分鐘</a:t>
                      </a:r>
                      <a:endParaRPr lang="zh-TW" sz="22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FE8E8"/>
                    </a:solidFill>
                  </a:tcPr>
                </a:tc>
                <a:extLst>
                  <a:ext uri="{0D108BD9-81ED-4DB2-BD59-A6C34878D82A}">
                    <a16:rowId xmlns:a16="http://schemas.microsoft.com/office/drawing/2014/main" val="1659253175"/>
                  </a:ext>
                </a:extLst>
              </a:tr>
              <a:tr h="2436118">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altLang="zh-TW" sz="2200" b="0" kern="100" dirty="0" smtClean="0">
                          <a:effectLst/>
                          <a:latin typeface="標楷體" panose="03000509000000000000" pitchFamily="65" charset="-120"/>
                          <a:ea typeface="標楷體" panose="03000509000000000000" pitchFamily="65" charset="-120"/>
                        </a:rPr>
                        <a:t>3.</a:t>
                      </a:r>
                      <a:r>
                        <a:rPr kumimoji="0" lang="zh-TW" altLang="zh-TW" sz="2200" b="0" i="0" u="none" strike="noStrike" kern="1200" cap="none" spc="0" normalizeH="0" baseline="0" noProof="0" dirty="0" smtClean="0">
                          <a:ln>
                            <a:noFill/>
                          </a:ln>
                          <a:solidFill>
                            <a:srgbClr val="0070C0"/>
                          </a:solidFill>
                          <a:effectLst/>
                          <a:uLnTx/>
                          <a:uFillTx/>
                          <a:latin typeface="標楷體" panose="03000509000000000000" pitchFamily="65" charset="-120"/>
                          <a:ea typeface="標楷體" panose="03000509000000000000" pitchFamily="65" charset="-120"/>
                          <a:cs typeface="Times New Roman" panose="02020603050405020304" pitchFamily="18" charset="0"/>
                        </a:rPr>
                        <a:t>授課教師與觀課</a:t>
                      </a:r>
                      <a:r>
                        <a:rPr kumimoji="0" lang="zh-TW" altLang="en-US" sz="2200" b="0" i="0" u="none" strike="noStrike" kern="1200" cap="none" spc="0" normalizeH="0" baseline="0" noProof="0" dirty="0" smtClean="0">
                          <a:ln>
                            <a:noFill/>
                          </a:ln>
                          <a:solidFill>
                            <a:srgbClr val="0070C0"/>
                          </a:solidFill>
                          <a:effectLst/>
                          <a:uLnTx/>
                          <a:uFillTx/>
                          <a:latin typeface="標楷體" panose="03000509000000000000" pitchFamily="65" charset="-120"/>
                          <a:ea typeface="標楷體" panose="03000509000000000000" pitchFamily="65" charset="-120"/>
                          <a:cs typeface="Times New Roman" panose="02020603050405020304" pitchFamily="18" charset="0"/>
                        </a:rPr>
                        <a:t>人員</a:t>
                      </a:r>
                      <a:r>
                        <a:rPr kumimoji="0" lang="zh-TW" altLang="zh-TW" sz="22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Times New Roman" panose="02020603050405020304" pitchFamily="18" charset="0"/>
                        </a:rPr>
                        <a:t>討論</a:t>
                      </a:r>
                      <a:r>
                        <a:rPr kumimoji="0" lang="zh-TW" altLang="zh-TW"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公開授課彼此的</a:t>
                      </a:r>
                      <a:r>
                        <a:rPr kumimoji="0" lang="zh-TW" altLang="zh-TW"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Times New Roman" panose="02020603050405020304" pitchFamily="18" charset="0"/>
                        </a:rPr>
                        <a:t>收穫</a:t>
                      </a:r>
                      <a:r>
                        <a:rPr kumimoji="0" lang="zh-TW" altLang="zh-TW"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或對未來教與學的</a:t>
                      </a:r>
                      <a:r>
                        <a:rPr kumimoji="0" lang="zh-TW" altLang="zh-TW"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Times New Roman" panose="02020603050405020304" pitchFamily="18" charset="0"/>
                        </a:rPr>
                        <a:t>啟發</a:t>
                      </a:r>
                      <a:endPar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268288" indent="-268288" algn="l">
                        <a:spcAft>
                          <a:spcPts val="0"/>
                        </a:spcAft>
                      </a:pPr>
                      <a:endParaRPr lang="zh-TW" altLang="zh-TW" sz="2200" b="0" kern="100" dirty="0" smtClean="0">
                        <a:solidFill>
                          <a:srgbClr val="FF0000"/>
                        </a:solidFill>
                        <a:effectLst/>
                        <a:latin typeface="標楷體" panose="03000509000000000000" pitchFamily="65" charset="-120"/>
                        <a:ea typeface="標楷體" panose="03000509000000000000" pitchFamily="65" charset="-12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0"/>
                        </a:spcAft>
                        <a:buFont typeface="Arial" panose="020B0604020202020204" pitchFamily="34" charset="0"/>
                        <a:buNone/>
                      </a:pPr>
                      <a:r>
                        <a:rPr lang="zh-TW" altLang="en-US" sz="2000" b="0" kern="100" dirty="0" smtClean="0">
                          <a:effectLst/>
                          <a:latin typeface="標楷體" panose="03000509000000000000" pitchFamily="65" charset="-120"/>
                          <a:ea typeface="標楷體" panose="03000509000000000000" pitchFamily="65" charset="-120"/>
                        </a:rPr>
                        <a:t>（</a:t>
                      </a:r>
                      <a:r>
                        <a:rPr lang="en-US" altLang="zh-TW" sz="2000" b="0" kern="100" dirty="0" smtClean="0">
                          <a:effectLst/>
                          <a:latin typeface="標楷體" panose="03000509000000000000" pitchFamily="65" charset="-120"/>
                          <a:ea typeface="標楷體" panose="03000509000000000000" pitchFamily="65" charset="-120"/>
                        </a:rPr>
                        <a:t>1</a:t>
                      </a:r>
                      <a:r>
                        <a:rPr lang="zh-TW" altLang="en-US" sz="2000" b="0" kern="100" dirty="0" smtClean="0">
                          <a:effectLst/>
                          <a:latin typeface="標楷體" panose="03000509000000000000" pitchFamily="65" charset="-120"/>
                          <a:ea typeface="標楷體" panose="03000509000000000000" pitchFamily="65" charset="-120"/>
                        </a:rPr>
                        <a:t>）授課</a:t>
                      </a:r>
                      <a:r>
                        <a:rPr lang="zh-TW" altLang="zh-TW" sz="2000" b="0" kern="100" dirty="0" smtClean="0">
                          <a:effectLst/>
                          <a:latin typeface="標楷體" panose="03000509000000000000" pitchFamily="65" charset="-120"/>
                          <a:ea typeface="標楷體" panose="03000509000000000000" pitchFamily="65" charset="-120"/>
                        </a:rPr>
                        <a:t>教師的問題</a:t>
                      </a:r>
                    </a:p>
                    <a:p>
                      <a:pPr marL="625475" indent="-265113">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所</a:t>
                      </a:r>
                      <a:r>
                        <a:rPr lang="zh-TW" altLang="en-US" sz="2000" b="0" kern="100" dirty="0" smtClean="0">
                          <a:effectLst/>
                          <a:latin typeface="標楷體" panose="03000509000000000000" pitchFamily="65" charset="-120"/>
                          <a:ea typeface="標楷體" panose="03000509000000000000" pitchFamily="65" charset="-120"/>
                        </a:rPr>
                        <a:t>蒐</a:t>
                      </a:r>
                      <a:r>
                        <a:rPr lang="zh-TW" altLang="zh-TW" sz="2000" b="0" kern="100" dirty="0" smtClean="0">
                          <a:effectLst/>
                          <a:latin typeface="標楷體" panose="03000509000000000000" pitchFamily="65" charset="-120"/>
                          <a:ea typeface="標楷體" panose="03000509000000000000" pitchFamily="65" charset="-120"/>
                        </a:rPr>
                        <a:t>集的資料能否對未來的教學做出指引</a:t>
                      </a:r>
                      <a:r>
                        <a:rPr lang="zh-TW" altLang="en-US" sz="2000" b="0" kern="100" dirty="0" smtClean="0">
                          <a:effectLst/>
                          <a:latin typeface="標楷體" panose="03000509000000000000" pitchFamily="65" charset="-120"/>
                          <a:ea typeface="標楷體" panose="03000509000000000000" pitchFamily="65" charset="-120"/>
                        </a:rPr>
                        <a:t>？</a:t>
                      </a:r>
                      <a:endParaRPr lang="en-US" altLang="zh-TW" sz="2000" b="0" kern="100" dirty="0" smtClean="0">
                        <a:effectLst/>
                        <a:latin typeface="標楷體" panose="03000509000000000000" pitchFamily="65" charset="-120"/>
                        <a:ea typeface="標楷體" panose="03000509000000000000" pitchFamily="65" charset="-120"/>
                      </a:endParaRPr>
                    </a:p>
                    <a:p>
                      <a:pPr marL="625475" indent="-265113">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我是否應嘗試其他教學策略</a:t>
                      </a:r>
                      <a:r>
                        <a:rPr lang="zh-TW" altLang="en-US" sz="2000" b="0" kern="100" dirty="0" smtClean="0">
                          <a:effectLst/>
                          <a:latin typeface="標楷體" panose="03000509000000000000" pitchFamily="65" charset="-120"/>
                          <a:ea typeface="標楷體" panose="03000509000000000000" pitchFamily="65" charset="-120"/>
                        </a:rPr>
                        <a:t>？</a:t>
                      </a:r>
                      <a:endParaRPr lang="en-US" altLang="zh-TW" sz="2000" b="0" kern="100" dirty="0" smtClean="0">
                        <a:effectLst/>
                        <a:latin typeface="標楷體" panose="03000509000000000000" pitchFamily="65" charset="-120"/>
                        <a:ea typeface="標楷體" panose="03000509000000000000" pitchFamily="65" charset="-120"/>
                      </a:endParaRPr>
                    </a:p>
                    <a:p>
                      <a:pPr marL="625475" indent="-265113">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我有哪些需要再學習的領域</a:t>
                      </a:r>
                      <a:r>
                        <a:rPr lang="zh-TW" altLang="en-US" sz="2000" b="0" kern="100" dirty="0" smtClean="0">
                          <a:effectLst/>
                          <a:latin typeface="標楷體" panose="03000509000000000000" pitchFamily="65" charset="-120"/>
                          <a:ea typeface="標楷體" panose="03000509000000000000" pitchFamily="65" charset="-120"/>
                        </a:rPr>
                        <a:t>？</a:t>
                      </a:r>
                      <a:endParaRPr lang="zh-TW" altLang="zh-TW" sz="2000" b="0" kern="100" dirty="0" smtClean="0">
                        <a:effectLst/>
                        <a:latin typeface="標楷體" panose="03000509000000000000" pitchFamily="65" charset="-120"/>
                        <a:ea typeface="標楷體" panose="03000509000000000000" pitchFamily="65" charset="-120"/>
                      </a:endParaRPr>
                    </a:p>
                    <a:p>
                      <a:pPr marL="0" indent="0">
                        <a:spcAft>
                          <a:spcPts val="0"/>
                        </a:spcAft>
                        <a:buFont typeface="Arial" panose="020B0604020202020204" pitchFamily="34" charset="0"/>
                        <a:buNone/>
                      </a:pPr>
                      <a:r>
                        <a:rPr lang="zh-TW" altLang="en-US" sz="2000" b="0" kern="100" dirty="0" smtClean="0">
                          <a:effectLst/>
                          <a:latin typeface="標楷體" panose="03000509000000000000" pitchFamily="65" charset="-120"/>
                          <a:ea typeface="標楷體" panose="03000509000000000000" pitchFamily="65" charset="-120"/>
                        </a:rPr>
                        <a:t>（</a:t>
                      </a:r>
                      <a:r>
                        <a:rPr lang="en-US" altLang="zh-TW" sz="2000" b="0" kern="100" dirty="0" smtClean="0">
                          <a:effectLst/>
                          <a:latin typeface="標楷體" panose="03000509000000000000" pitchFamily="65" charset="-120"/>
                          <a:ea typeface="標楷體" panose="03000509000000000000" pitchFamily="65" charset="-120"/>
                        </a:rPr>
                        <a:t>2</a:t>
                      </a:r>
                      <a:r>
                        <a:rPr lang="zh-TW" altLang="en-US" sz="2000" b="0" kern="100" dirty="0" smtClean="0">
                          <a:effectLst/>
                          <a:latin typeface="標楷體" panose="03000509000000000000" pitchFamily="65" charset="-120"/>
                          <a:ea typeface="標楷體" panose="03000509000000000000" pitchFamily="65" charset="-120"/>
                        </a:rPr>
                        <a:t>）</a:t>
                      </a:r>
                      <a:r>
                        <a:rPr lang="zh-TW" altLang="zh-TW" sz="2000" b="0" kern="100" dirty="0" smtClean="0">
                          <a:effectLst/>
                          <a:latin typeface="標楷體" panose="03000509000000000000" pitchFamily="65" charset="-120"/>
                          <a:ea typeface="標楷體" panose="03000509000000000000" pitchFamily="65" charset="-120"/>
                        </a:rPr>
                        <a:t>觀</a:t>
                      </a:r>
                      <a:r>
                        <a:rPr lang="zh-TW" altLang="en-US" sz="2000" b="0" kern="100" dirty="0" smtClean="0">
                          <a:effectLst/>
                          <a:latin typeface="標楷體" panose="03000509000000000000" pitchFamily="65" charset="-120"/>
                          <a:ea typeface="標楷體" panose="03000509000000000000" pitchFamily="65" charset="-120"/>
                        </a:rPr>
                        <a:t>課人員</a:t>
                      </a:r>
                      <a:r>
                        <a:rPr lang="zh-TW" altLang="zh-TW" sz="2000" b="0" kern="100" dirty="0" smtClean="0">
                          <a:effectLst/>
                          <a:latin typeface="標楷體" panose="03000509000000000000" pitchFamily="65" charset="-120"/>
                          <a:ea typeface="標楷體" panose="03000509000000000000" pitchFamily="65" charset="-120"/>
                        </a:rPr>
                        <a:t>的問題</a:t>
                      </a:r>
                    </a:p>
                    <a:p>
                      <a:pPr marL="625475" indent="-265113">
                        <a:spcAft>
                          <a:spcPts val="0"/>
                        </a:spcAft>
                        <a:buFont typeface="Arial" panose="020B0604020202020204" pitchFamily="34" charset="0"/>
                        <a:buChar char="•"/>
                      </a:pPr>
                      <a:r>
                        <a:rPr lang="zh-TW" altLang="zh-TW" sz="2000" b="0" kern="100" dirty="0" smtClean="0">
                          <a:effectLst/>
                          <a:latin typeface="標楷體" panose="03000509000000000000" pitchFamily="65" charset="-120"/>
                          <a:ea typeface="標楷體" panose="03000509000000000000" pitchFamily="65" charset="-120"/>
                        </a:rPr>
                        <a:t>從觀察的經驗中，我學到了</a:t>
                      </a:r>
                      <a:r>
                        <a:rPr lang="zh-TW" altLang="zh-TW" sz="2000" b="0" kern="100" spc="-150" dirty="0" smtClean="0">
                          <a:effectLst/>
                          <a:latin typeface="標楷體" panose="03000509000000000000" pitchFamily="65" charset="-120"/>
                          <a:ea typeface="標楷體" panose="03000509000000000000" pitchFamily="65" charset="-120"/>
                        </a:rPr>
                        <a:t>可用在我自己教學上的是什麼</a:t>
                      </a:r>
                      <a:r>
                        <a:rPr lang="zh-TW" altLang="en-US" sz="2000" b="0" kern="100" spc="-150" dirty="0" smtClean="0">
                          <a:effectLst/>
                          <a:latin typeface="標楷體" panose="03000509000000000000" pitchFamily="65" charset="-120"/>
                          <a:ea typeface="標楷體" panose="03000509000000000000" pitchFamily="65" charset="-120"/>
                        </a:rPr>
                        <a:t>？</a:t>
                      </a:r>
                      <a:endParaRPr lang="zh-TW" sz="2000" b="0" kern="100" spc="-15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rowSpan="2">
                  <a:txBody>
                    <a:bodyPr/>
                    <a:lstStyle/>
                    <a:p>
                      <a:pPr marL="0" indent="0" algn="ctr">
                        <a:spcAft>
                          <a:spcPts val="0"/>
                        </a:spcAft>
                        <a:buFont typeface="Arial" panose="020B0604020202020204" pitchFamily="34" charset="0"/>
                        <a:buNone/>
                      </a:pPr>
                      <a:r>
                        <a:rPr lang="en-US" altLang="zh-TW" sz="2200" b="0" kern="100" dirty="0" smtClean="0">
                          <a:effectLst/>
                          <a:latin typeface="標楷體" panose="03000509000000000000" pitchFamily="65" charset="-120"/>
                          <a:ea typeface="標楷體" panose="03000509000000000000" pitchFamily="65" charset="-120"/>
                        </a:rPr>
                        <a:t>5</a:t>
                      </a:r>
                      <a:r>
                        <a:rPr lang="zh-TW" altLang="zh-TW" sz="2200" b="0" kern="100" dirty="0" smtClean="0">
                          <a:effectLst/>
                          <a:latin typeface="標楷體" panose="03000509000000000000" pitchFamily="65" charset="-120"/>
                          <a:ea typeface="標楷體" panose="03000509000000000000" pitchFamily="65" charset="-120"/>
                        </a:rPr>
                        <a:t>分鐘</a:t>
                      </a:r>
                      <a:endParaRPr lang="zh-TW" sz="22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FFFF"/>
                    </a:solidFill>
                  </a:tcPr>
                </a:tc>
                <a:extLst>
                  <a:ext uri="{0D108BD9-81ED-4DB2-BD59-A6C34878D82A}">
                    <a16:rowId xmlns:a16="http://schemas.microsoft.com/office/drawing/2014/main" val="894976633"/>
                  </a:ext>
                </a:extLst>
              </a:tr>
              <a:tr h="756000">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altLang="zh-TW" sz="2200" b="0" kern="100" dirty="0" smtClean="0">
                          <a:solidFill>
                            <a:srgbClr val="FF0000"/>
                          </a:solidFill>
                          <a:effectLst/>
                          <a:latin typeface="標楷體" panose="03000509000000000000" pitchFamily="65" charset="-120"/>
                          <a:ea typeface="標楷體" panose="03000509000000000000" pitchFamily="65" charset="-120"/>
                        </a:rPr>
                        <a:t>4.</a:t>
                      </a:r>
                      <a:r>
                        <a:rPr lang="zh-TW" altLang="en-US" sz="2200" b="0" kern="100" dirty="0" smtClean="0">
                          <a:solidFill>
                            <a:srgbClr val="FF0000"/>
                          </a:solidFill>
                          <a:effectLst/>
                          <a:latin typeface="標楷體" panose="03000509000000000000" pitchFamily="65" charset="-120"/>
                          <a:ea typeface="標楷體" panose="03000509000000000000" pitchFamily="65" charset="-120"/>
                        </a:rPr>
                        <a:t>授課教師</a:t>
                      </a:r>
                      <a:r>
                        <a:rPr lang="en-US" altLang="zh-TW" sz="2200" b="0" kern="100" dirty="0" smtClean="0">
                          <a:solidFill>
                            <a:srgbClr val="FF0000"/>
                          </a:solidFill>
                          <a:effectLst/>
                          <a:latin typeface="標楷體" panose="03000509000000000000" pitchFamily="65" charset="-120"/>
                          <a:ea typeface="標楷體" panose="03000509000000000000" pitchFamily="65" charset="-120"/>
                        </a:rPr>
                        <a:t>(</a:t>
                      </a:r>
                      <a:r>
                        <a:rPr lang="zh-TW" altLang="en-US" sz="2200" b="0" kern="100" dirty="0" smtClean="0">
                          <a:solidFill>
                            <a:srgbClr val="FF0000"/>
                          </a:solidFill>
                          <a:effectLst/>
                          <a:latin typeface="標楷體" panose="03000509000000000000" pitchFamily="65" charset="-120"/>
                          <a:ea typeface="標楷體" panose="03000509000000000000" pitchFamily="65" charset="-120"/>
                        </a:rPr>
                        <a:t>或社群</a:t>
                      </a:r>
                      <a:r>
                        <a:rPr lang="en-US" altLang="zh-TW" sz="2200" b="0" kern="100" smtClean="0">
                          <a:solidFill>
                            <a:srgbClr val="FF0000"/>
                          </a:solidFill>
                          <a:effectLst/>
                          <a:latin typeface="標楷體" panose="03000509000000000000" pitchFamily="65" charset="-120"/>
                          <a:ea typeface="標楷體" panose="03000509000000000000" pitchFamily="65" charset="-120"/>
                        </a:rPr>
                        <a:t>)</a:t>
                      </a:r>
                      <a:br>
                        <a:rPr lang="en-US" altLang="zh-TW" sz="2200" b="0" kern="100" smtClean="0">
                          <a:solidFill>
                            <a:srgbClr val="FF0000"/>
                          </a:solidFill>
                          <a:effectLst/>
                          <a:latin typeface="標楷體" panose="03000509000000000000" pitchFamily="65" charset="-120"/>
                          <a:ea typeface="標楷體" panose="03000509000000000000" pitchFamily="65" charset="-120"/>
                        </a:rPr>
                      </a:br>
                      <a:r>
                        <a:rPr lang="zh-TW" altLang="en-US" sz="2200" b="0" kern="100" smtClean="0">
                          <a:solidFill>
                            <a:srgbClr val="FF0000"/>
                          </a:solidFill>
                          <a:effectLst/>
                          <a:latin typeface="標楷體" panose="03000509000000000000" pitchFamily="65" charset="-120"/>
                          <a:ea typeface="標楷體" panose="03000509000000000000" pitchFamily="65" charset="-120"/>
                        </a:rPr>
                        <a:t>預定</a:t>
                      </a:r>
                      <a:r>
                        <a:rPr lang="zh-TW" altLang="en-US" sz="2200" b="0" kern="100" dirty="0" smtClean="0">
                          <a:solidFill>
                            <a:srgbClr val="FF0000"/>
                          </a:solidFill>
                          <a:effectLst/>
                          <a:latin typeface="標楷體" panose="03000509000000000000" pitchFamily="65" charset="-120"/>
                          <a:ea typeface="標楷體" panose="03000509000000000000" pitchFamily="65" charset="-120"/>
                        </a:rPr>
                        <a:t>專業成長</a:t>
                      </a:r>
                      <a:r>
                        <a:rPr lang="zh-TW" altLang="en-US" sz="2200" b="0" kern="100" dirty="0" smtClean="0">
                          <a:solidFill>
                            <a:srgbClr val="FF0000"/>
                          </a:solidFill>
                          <a:effectLst/>
                          <a:latin typeface="標楷體" panose="03000509000000000000" pitchFamily="65" charset="-120"/>
                          <a:ea typeface="標楷體" panose="03000509000000000000" pitchFamily="65" charset="-120"/>
                        </a:rPr>
                        <a:t>計畫</a:t>
                      </a:r>
                      <a:endParaRPr lang="zh-TW" altLang="zh-TW" sz="2200" b="0" kern="100" dirty="0" smtClean="0">
                        <a:solidFill>
                          <a:srgbClr val="FF0000"/>
                        </a:solidFill>
                        <a:effectLst/>
                        <a:latin typeface="標楷體" panose="03000509000000000000" pitchFamily="65" charset="-120"/>
                        <a:ea typeface="標楷體" panose="03000509000000000000" pitchFamily="65" charset="-12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FE8E8"/>
                    </a:solidFill>
                  </a:tcPr>
                </a:tc>
                <a:tc>
                  <a:txBody>
                    <a:bodyPr/>
                    <a:lstStyle/>
                    <a:p>
                      <a:pPr marL="628650" marR="0" indent="-6286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0" kern="100" spc="-150" dirty="0" smtClean="0">
                          <a:effectLst/>
                          <a:latin typeface="標楷體" panose="03000509000000000000" pitchFamily="65" charset="-120"/>
                          <a:ea typeface="標楷體" panose="03000509000000000000" pitchFamily="65" charset="-120"/>
                          <a:cs typeface="Times New Roman" panose="02020603050405020304" pitchFamily="18" charset="0"/>
                        </a:rPr>
                        <a:t>未來可以透過哪些方式進行專業成長？</a:t>
                      </a:r>
                      <a:endParaRPr lang="zh-TW" sz="2000" b="0" kern="100" spc="-15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DFE8E8"/>
                    </a:solidFill>
                  </a:tcPr>
                </a:tc>
                <a:tc vMerge="1">
                  <a:txBody>
                    <a:bodyPr/>
                    <a:lstStyle/>
                    <a:p>
                      <a:pPr marL="0" indent="0" algn="ctr">
                        <a:spcAft>
                          <a:spcPts val="0"/>
                        </a:spcAft>
                        <a:buFont typeface="Arial" panose="020B0604020202020204" pitchFamily="34" charset="0"/>
                        <a:buNone/>
                      </a:pPr>
                      <a:endParaRPr lang="zh-TW" sz="22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45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cs typeface="Times New Roman" panose="02020603050405020304" pitchFamily="18" charset="0"/>
              </a:rPr>
              <a:t>壹</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TDO</a:t>
            </a:r>
            <a:r>
              <a:rPr lang="zh-TW" altLang="en-US" dirty="0" smtClean="0">
                <a:latin typeface="Times New Roman" panose="02020603050405020304" pitchFamily="18" charset="0"/>
                <a:cs typeface="Times New Roman" panose="02020603050405020304" pitchFamily="18" charset="0"/>
              </a:rPr>
              <a:t>的實施關鍵</a:t>
            </a:r>
            <a:endParaRPr lang="zh-TW" altLang="en-US" dirty="0"/>
          </a:p>
        </p:txBody>
      </p:sp>
      <p:sp>
        <p:nvSpPr>
          <p:cNvPr id="3" name="內容版面配置區 2"/>
          <p:cNvSpPr>
            <a:spLocks noGrp="1"/>
          </p:cNvSpPr>
          <p:nvPr>
            <p:ph idx="1"/>
          </p:nvPr>
        </p:nvSpPr>
        <p:spPr>
          <a:xfrm>
            <a:off x="555585" y="914400"/>
            <a:ext cx="8021255" cy="5830624"/>
          </a:xfrm>
        </p:spPr>
        <p:txBody>
          <a:bodyPr>
            <a:normAutofit/>
          </a:bodyPr>
          <a:lstStyle/>
          <a:p>
            <a:pPr marL="0" indent="0">
              <a:lnSpc>
                <a:spcPts val="3800"/>
              </a:lnSpc>
              <a:buClr>
                <a:schemeClr val="tx1"/>
              </a:buClr>
              <a:buNone/>
            </a:pPr>
            <a:r>
              <a:rPr lang="zh-TW" altLang="en-US" sz="2800" b="1" dirty="0"/>
              <a:t>一、被觀察的</a:t>
            </a:r>
            <a:r>
              <a:rPr lang="zh-TW" altLang="zh-TW" sz="2800" b="1" dirty="0"/>
              <a:t>授課教師</a:t>
            </a:r>
            <a:endParaRPr lang="en-US" altLang="zh-TW" sz="2800" b="1" dirty="0"/>
          </a:p>
          <a:p>
            <a:pPr marL="358775" indent="-358775">
              <a:lnSpc>
                <a:spcPts val="3800"/>
              </a:lnSpc>
              <a:buClr>
                <a:schemeClr val="tx1"/>
              </a:buClr>
              <a:buFont typeface="Arial" panose="020B0604020202020204" pitchFamily="34" charset="0"/>
              <a:buChar char="•"/>
            </a:pPr>
            <a:r>
              <a:rPr lang="zh-TW" altLang="en-US" sz="2800" dirty="0"/>
              <a:t>要能找到觀察焦點</a:t>
            </a:r>
            <a:r>
              <a:rPr lang="en-US" altLang="zh-TW" sz="2800" dirty="0"/>
              <a:t>(</a:t>
            </a:r>
            <a:r>
              <a:rPr lang="zh-TW" altLang="en-US" sz="2800" dirty="0"/>
              <a:t>焦點問題</a:t>
            </a:r>
            <a:r>
              <a:rPr lang="en-US" altLang="zh-TW" sz="2800" dirty="0"/>
              <a:t>)</a:t>
            </a:r>
          </a:p>
          <a:p>
            <a:pPr marL="358775" indent="-358775">
              <a:lnSpc>
                <a:spcPts val="3800"/>
              </a:lnSpc>
              <a:buClr>
                <a:schemeClr val="tx1"/>
              </a:buClr>
              <a:buFont typeface="Arial" panose="020B0604020202020204" pitchFamily="34" charset="0"/>
              <a:buChar char="•"/>
            </a:pPr>
            <a:r>
              <a:rPr lang="zh-TW" altLang="en-US" sz="2800" dirty="0"/>
              <a:t>要能主導</a:t>
            </a:r>
            <a:r>
              <a:rPr lang="zh-TW" altLang="zh-TW" sz="2800" dirty="0"/>
              <a:t>整個</a:t>
            </a:r>
            <a:r>
              <a:rPr lang="zh-TW" altLang="zh-TW" sz="2800" dirty="0">
                <a:solidFill>
                  <a:srgbClr val="FF0000"/>
                </a:solidFill>
              </a:rPr>
              <a:t>觀察前會談</a:t>
            </a:r>
            <a:r>
              <a:rPr lang="zh-TW" altLang="zh-TW" sz="2800" dirty="0"/>
              <a:t>（備課）、</a:t>
            </a:r>
            <a:r>
              <a:rPr lang="zh-TW" altLang="zh-TW" sz="2800" dirty="0">
                <a:solidFill>
                  <a:srgbClr val="FF0000"/>
                </a:solidFill>
              </a:rPr>
              <a:t>課堂觀察</a:t>
            </a:r>
            <a:r>
              <a:rPr lang="zh-TW" altLang="zh-TW" sz="2800" dirty="0"/>
              <a:t>（觀課）、</a:t>
            </a:r>
            <a:r>
              <a:rPr lang="zh-TW" altLang="zh-TW" sz="2800" dirty="0">
                <a:solidFill>
                  <a:srgbClr val="FF0000"/>
                </a:solidFill>
              </a:rPr>
              <a:t>觀察後回饋會談</a:t>
            </a:r>
            <a:r>
              <a:rPr lang="zh-TW" altLang="zh-TW" sz="2800" dirty="0"/>
              <a:t>（議課）的過程</a:t>
            </a:r>
            <a:r>
              <a:rPr lang="zh-TW" altLang="en-US" sz="2800" dirty="0"/>
              <a:t>。</a:t>
            </a:r>
            <a:endParaRPr lang="en-US" altLang="zh-TW" sz="2800" dirty="0"/>
          </a:p>
          <a:p>
            <a:pPr marL="0" indent="0">
              <a:lnSpc>
                <a:spcPts val="3800"/>
              </a:lnSpc>
              <a:buClr>
                <a:schemeClr val="tx1"/>
              </a:buClr>
              <a:buNone/>
            </a:pPr>
            <a:r>
              <a:rPr lang="zh-TW" altLang="en-US" sz="2800" b="1" dirty="0"/>
              <a:t>二、觀課者</a:t>
            </a:r>
            <a:endParaRPr lang="en-US" altLang="zh-TW" sz="2800" b="1" dirty="0"/>
          </a:p>
          <a:p>
            <a:pPr marL="358775" indent="-358775">
              <a:lnSpc>
                <a:spcPts val="3800"/>
              </a:lnSpc>
              <a:buClr>
                <a:schemeClr val="tx1"/>
              </a:buClr>
              <a:buFont typeface="Arial" panose="020B0604020202020204" pitchFamily="34" charset="0"/>
              <a:buChar char="•"/>
            </a:pPr>
            <a:r>
              <a:rPr lang="zh-TW" altLang="en-US" sz="2800" dirty="0" smtClean="0"/>
              <a:t>要能</a:t>
            </a:r>
            <a:r>
              <a:rPr lang="zh-TW" altLang="en-US" sz="2800" dirty="0"/>
              <a:t>蒐集並呈現課堂上的</a:t>
            </a:r>
            <a:r>
              <a:rPr lang="zh-TW" altLang="en-US" sz="2800" dirty="0">
                <a:solidFill>
                  <a:srgbClr val="0033CC"/>
                </a:solidFill>
              </a:rPr>
              <a:t>事實資料</a:t>
            </a:r>
            <a:r>
              <a:rPr lang="en-US" altLang="zh-TW" sz="2800" dirty="0">
                <a:solidFill>
                  <a:srgbClr val="0033CC"/>
                </a:solidFill>
              </a:rPr>
              <a:t>(</a:t>
            </a:r>
            <a:r>
              <a:rPr lang="zh-TW" altLang="en-US" sz="2800" dirty="0">
                <a:solidFill>
                  <a:srgbClr val="0033CC"/>
                </a:solidFill>
              </a:rPr>
              <a:t>觀察技術和工具</a:t>
            </a:r>
            <a:r>
              <a:rPr lang="en-US" altLang="zh-TW" sz="2800" dirty="0">
                <a:solidFill>
                  <a:srgbClr val="0033CC"/>
                </a:solidFill>
              </a:rPr>
              <a:t>)</a:t>
            </a:r>
          </a:p>
          <a:p>
            <a:pPr marL="0" indent="0">
              <a:lnSpc>
                <a:spcPts val="3800"/>
              </a:lnSpc>
              <a:buClr>
                <a:schemeClr val="tx1"/>
              </a:buClr>
              <a:buNone/>
            </a:pPr>
            <a:r>
              <a:rPr lang="zh-TW" altLang="en-US" sz="2800" b="1" dirty="0"/>
              <a:t>三、</a:t>
            </a:r>
            <a:r>
              <a:rPr lang="zh-TW" altLang="en-US" sz="2800" b="1" dirty="0">
                <a:solidFill>
                  <a:srgbClr val="0033CC"/>
                </a:solidFill>
              </a:rPr>
              <a:t>兩者</a:t>
            </a:r>
            <a:endParaRPr lang="en-US" altLang="zh-TW" sz="2800" b="1" dirty="0">
              <a:solidFill>
                <a:srgbClr val="0033CC"/>
              </a:solidFill>
            </a:endParaRPr>
          </a:p>
          <a:p>
            <a:pPr marL="358775" indent="-358775">
              <a:lnSpc>
                <a:spcPts val="3800"/>
              </a:lnSpc>
              <a:buClr>
                <a:schemeClr val="tx1"/>
              </a:buClr>
              <a:buFont typeface="Arial" panose="020B0604020202020204" pitchFamily="34" charset="0"/>
              <a:buChar char="•"/>
            </a:pPr>
            <a:r>
              <a:rPr lang="zh-TW" altLang="en-US" sz="2800" dirty="0"/>
              <a:t>共同</a:t>
            </a:r>
            <a:r>
              <a:rPr lang="zh-TW" altLang="en-US" sz="2800" dirty="0">
                <a:solidFill>
                  <a:srgbClr val="0033CC"/>
                </a:solidFill>
              </a:rPr>
              <a:t>討論對話</a:t>
            </a:r>
            <a:r>
              <a:rPr lang="zh-TW" altLang="en-US" sz="2800" dirty="0"/>
              <a:t>，促進彼此專業成長。</a:t>
            </a:r>
            <a:endParaRPr lang="en-US" altLang="zh-TW" sz="2800" dirty="0"/>
          </a:p>
          <a:p>
            <a:endParaRPr lang="zh-TW" altLang="en-US"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3</a:t>
            </a:fld>
            <a:endParaRPr lang="zh-TW" altLang="en-US"/>
          </a:p>
        </p:txBody>
      </p:sp>
    </p:spTree>
    <p:extLst>
      <p:ext uri="{BB962C8B-B14F-4D97-AF65-F5344CB8AC3E}">
        <p14:creationId xmlns:p14="http://schemas.microsoft.com/office/powerpoint/2010/main" val="771514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5" y="1085316"/>
            <a:ext cx="7915530" cy="5264209"/>
          </a:xfrm>
        </p:spPr>
        <p:txBody>
          <a:bodyPr>
            <a:normAutofit/>
          </a:bodyPr>
          <a:lstStyle/>
          <a:p>
            <a:pPr marL="0" indent="0">
              <a:buNone/>
            </a:pPr>
            <a:r>
              <a:rPr lang="zh-TW" altLang="en-US" sz="3200" b="1" dirty="0">
                <a:latin typeface="Times New Roman" panose="02020603050405020304" pitchFamily="18" charset="0"/>
                <a:cs typeface="Times New Roman" panose="02020603050405020304" pitchFamily="18" charset="0"/>
              </a:rPr>
              <a:t>（二）</a:t>
            </a:r>
            <a:r>
              <a:rPr lang="zh-TW" altLang="en-US" sz="3200" b="1" dirty="0" smtClean="0">
                <a:latin typeface="Times New Roman" panose="02020603050405020304" pitchFamily="18" charset="0"/>
                <a:cs typeface="Times New Roman" panose="02020603050405020304" pitchFamily="18" charset="0"/>
              </a:rPr>
              <a:t>使用「推論階梯」進行思考</a:t>
            </a:r>
            <a:endParaRPr lang="en-US" altLang="zh-TW" sz="3200" b="1" dirty="0" smtClean="0">
              <a:latin typeface="Times New Roman" panose="02020603050405020304" pitchFamily="18" charset="0"/>
              <a:cs typeface="Times New Roman" panose="02020603050405020304" pitchFamily="18" charset="0"/>
            </a:endParaRPr>
          </a:p>
          <a:p>
            <a:pPr marL="361950" indent="-361950">
              <a:buClr>
                <a:schemeClr val="tx1"/>
              </a:buClr>
              <a:buFont typeface="Arial" panose="020B0604020202020204" pitchFamily="34" charset="0"/>
              <a:buChar char="•"/>
            </a:pPr>
            <a:r>
              <a:rPr lang="zh-TW" altLang="en-US" sz="2800" b="1" dirty="0" smtClean="0">
                <a:latin typeface="Times New Roman" panose="02020603050405020304" pitchFamily="18" charset="0"/>
                <a:cs typeface="Times New Roman" panose="02020603050405020304" pitchFamily="18" charset="0"/>
              </a:rPr>
              <a:t>推論階梯</a:t>
            </a:r>
            <a:r>
              <a:rPr lang="zh-TW" altLang="en-US" sz="2400" b="1"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The Ladder</a:t>
            </a:r>
            <a:r>
              <a:rPr lang="zh-TW" altLang="en-US" sz="2400" b="1" dirty="0" smtClean="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of</a:t>
            </a:r>
            <a:r>
              <a:rPr lang="zh-TW" altLang="en-US" sz="2400" b="1" dirty="0" smtClean="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Inference</a:t>
            </a:r>
            <a:r>
              <a:rPr lang="zh-TW" altLang="en-US" sz="2400" b="1" dirty="0" smtClean="0">
                <a:latin typeface="Times New Roman" panose="02020603050405020304" pitchFamily="18" charset="0"/>
                <a:cs typeface="Times New Roman" panose="02020603050405020304" pitchFamily="18" charset="0"/>
              </a:rPr>
              <a:t>）</a:t>
            </a:r>
            <a:r>
              <a:rPr lang="zh-TW" altLang="en-US" sz="2400" spc="-150" dirty="0" smtClean="0">
                <a:latin typeface="Times New Roman" panose="02020603050405020304" pitchFamily="18" charset="0"/>
                <a:cs typeface="Times New Roman" panose="02020603050405020304" pitchFamily="18" charset="0"/>
              </a:rPr>
              <a:t>（</a:t>
            </a:r>
            <a:r>
              <a:rPr lang="en-US" altLang="zh-TW" sz="2400" spc="-150" dirty="0"/>
              <a:t>Chris </a:t>
            </a:r>
            <a:r>
              <a:rPr lang="en-US" altLang="zh-TW" sz="2400" spc="-150" dirty="0" err="1" smtClean="0"/>
              <a:t>Argyris</a:t>
            </a:r>
            <a:r>
              <a:rPr lang="zh-TW" altLang="en-US" sz="2400" spc="-150" dirty="0" smtClean="0">
                <a:latin typeface="Times New Roman" panose="02020603050405020304" pitchFamily="18" charset="0"/>
                <a:cs typeface="Times New Roman" panose="02020603050405020304" pitchFamily="18" charset="0"/>
              </a:rPr>
              <a:t>）</a:t>
            </a:r>
            <a:endParaRPr lang="en-US" altLang="zh-TW" sz="24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原始資料</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Raw</a:t>
            </a:r>
            <a:r>
              <a:rPr lang="zh-TW" altLang="en-US" sz="2600" spc="-150" dirty="0" smtClean="0">
                <a:latin typeface="Times New Roman" panose="02020603050405020304" pitchFamily="18" charset="0"/>
                <a:cs typeface="Times New Roman" panose="02020603050405020304" pitchFamily="18" charset="0"/>
              </a:rPr>
              <a:t> </a:t>
            </a:r>
            <a:r>
              <a:rPr lang="en-US" altLang="zh-TW" sz="2600" spc="-150" dirty="0" smtClean="0">
                <a:latin typeface="Times New Roman" panose="02020603050405020304" pitchFamily="18" charset="0"/>
                <a:cs typeface="Times New Roman" panose="02020603050405020304" pitchFamily="18" charset="0"/>
              </a:rPr>
              <a:t>Data</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過濾資訊</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Filter</a:t>
            </a:r>
            <a:r>
              <a:rPr lang="zh-TW" altLang="en-US" sz="2600" spc="-150" dirty="0">
                <a:latin typeface="Times New Roman" panose="02020603050405020304" pitchFamily="18" charset="0"/>
                <a:cs typeface="Times New Roman" panose="02020603050405020304" pitchFamily="18" charset="0"/>
              </a:rPr>
              <a:t> </a:t>
            </a:r>
            <a:r>
              <a:rPr lang="en-US" altLang="zh-TW" sz="2600" spc="-150" dirty="0" smtClean="0">
                <a:latin typeface="Times New Roman" panose="02020603050405020304" pitchFamily="18" charset="0"/>
                <a:cs typeface="Times New Roman" panose="02020603050405020304" pitchFamily="18" charset="0"/>
              </a:rPr>
              <a:t>Inf</a:t>
            </a:r>
            <a:r>
              <a:rPr lang="en-US" altLang="zh-TW" sz="2600" spc="-150" dirty="0">
                <a:latin typeface="Times New Roman" panose="02020603050405020304" pitchFamily="18" charset="0"/>
                <a:cs typeface="Times New Roman" panose="02020603050405020304" pitchFamily="18" charset="0"/>
              </a:rPr>
              <a:t>o</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賦予意義</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Assign</a:t>
            </a:r>
            <a:r>
              <a:rPr lang="zh-TW" altLang="en-US" sz="2600" spc="-150" dirty="0">
                <a:latin typeface="Times New Roman" panose="02020603050405020304" pitchFamily="18" charset="0"/>
                <a:cs typeface="Times New Roman" panose="02020603050405020304" pitchFamily="18" charset="0"/>
              </a:rPr>
              <a:t> </a:t>
            </a:r>
            <a:r>
              <a:rPr lang="en-US" altLang="zh-TW" sz="2600" spc="-150" dirty="0" smtClean="0">
                <a:latin typeface="Times New Roman" panose="02020603050405020304" pitchFamily="18" charset="0"/>
                <a:cs typeface="Times New Roman" panose="02020603050405020304" pitchFamily="18" charset="0"/>
              </a:rPr>
              <a:t>Meanin</a:t>
            </a:r>
            <a:r>
              <a:rPr lang="en-US" altLang="zh-TW" sz="2600" spc="-150" dirty="0">
                <a:latin typeface="Times New Roman" panose="02020603050405020304" pitchFamily="18" charset="0"/>
                <a:cs typeface="Times New Roman" panose="02020603050405020304" pitchFamily="18" charset="0"/>
              </a:rPr>
              <a:t>g</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假設</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Assumption</a:t>
            </a:r>
            <a:r>
              <a:rPr lang="en-US" altLang="zh-TW" sz="2600" spc="-150" dirty="0">
                <a:latin typeface="Times New Roman" panose="02020603050405020304" pitchFamily="18" charset="0"/>
                <a:cs typeface="Times New Roman" panose="02020603050405020304" pitchFamily="18" charset="0"/>
              </a:rPr>
              <a:t>s</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結論</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Conclusions</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調整信念</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Adjust</a:t>
            </a:r>
            <a:r>
              <a:rPr lang="zh-TW" altLang="en-US" sz="2600" spc="-150" dirty="0">
                <a:latin typeface="Times New Roman" panose="02020603050405020304" pitchFamily="18" charset="0"/>
                <a:cs typeface="Times New Roman" panose="02020603050405020304" pitchFamily="18" charset="0"/>
              </a:rPr>
              <a:t> </a:t>
            </a:r>
            <a:r>
              <a:rPr lang="en-US" altLang="zh-TW" sz="2600" spc="-150" dirty="0" smtClean="0">
                <a:latin typeface="Times New Roman" panose="02020603050405020304" pitchFamily="18" charset="0"/>
                <a:cs typeface="Times New Roman" panose="02020603050405020304" pitchFamily="18" charset="0"/>
              </a:rPr>
              <a:t>Beliefs</a:t>
            </a:r>
            <a:r>
              <a:rPr lang="zh-TW" altLang="en-US" sz="2600" spc="-150" dirty="0" smtClean="0">
                <a:latin typeface="Times New Roman" panose="02020603050405020304" pitchFamily="18" charset="0"/>
                <a:cs typeface="Times New Roman" panose="02020603050405020304" pitchFamily="18" charset="0"/>
              </a:rPr>
              <a:t>）</a:t>
            </a:r>
            <a:endParaRPr lang="en-US" altLang="zh-TW" sz="2600" spc="-150" dirty="0" smtClean="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pPr>
            <a:r>
              <a:rPr lang="zh-TW" altLang="en-US" sz="2600" b="1" spc="-150" dirty="0" smtClean="0">
                <a:solidFill>
                  <a:srgbClr val="0070C0"/>
                </a:solidFill>
                <a:latin typeface="Times New Roman" panose="02020603050405020304" pitchFamily="18" charset="0"/>
                <a:cs typeface="Times New Roman" panose="02020603050405020304" pitchFamily="18" charset="0"/>
              </a:rPr>
              <a:t>做出行動</a:t>
            </a:r>
            <a:r>
              <a:rPr lang="zh-TW" altLang="en-US" sz="2600" spc="-150" dirty="0" smtClean="0">
                <a:latin typeface="Times New Roman" panose="02020603050405020304" pitchFamily="18" charset="0"/>
                <a:cs typeface="Times New Roman" panose="02020603050405020304" pitchFamily="18" charset="0"/>
              </a:rPr>
              <a:t>（</a:t>
            </a:r>
            <a:r>
              <a:rPr lang="en-US" altLang="zh-TW" sz="2600" spc="-150" dirty="0" smtClean="0">
                <a:latin typeface="Times New Roman" panose="02020603050405020304" pitchFamily="18" charset="0"/>
                <a:cs typeface="Times New Roman" panose="02020603050405020304" pitchFamily="18" charset="0"/>
              </a:rPr>
              <a:t>Take</a:t>
            </a:r>
            <a:r>
              <a:rPr lang="zh-TW" altLang="en-US" sz="2600" spc="-150" dirty="0" smtClean="0">
                <a:latin typeface="Times New Roman" panose="02020603050405020304" pitchFamily="18" charset="0"/>
                <a:cs typeface="Times New Roman" panose="02020603050405020304" pitchFamily="18" charset="0"/>
              </a:rPr>
              <a:t> </a:t>
            </a:r>
            <a:r>
              <a:rPr lang="en-US" altLang="zh-TW" sz="2600" spc="-150" dirty="0" smtClean="0">
                <a:latin typeface="Times New Roman" panose="02020603050405020304" pitchFamily="18" charset="0"/>
                <a:cs typeface="Times New Roman" panose="02020603050405020304" pitchFamily="18" charset="0"/>
              </a:rPr>
              <a:t>Actions</a:t>
            </a:r>
            <a:r>
              <a:rPr lang="zh-TW" altLang="en-US" sz="2600" spc="-150" dirty="0" smtClean="0">
                <a:latin typeface="Times New Roman" panose="02020603050405020304" pitchFamily="18" charset="0"/>
                <a:cs typeface="Times New Roman" panose="02020603050405020304" pitchFamily="18" charset="0"/>
              </a:rPr>
              <a:t>）</a:t>
            </a:r>
            <a:endParaRPr lang="zh-TW" altLang="en-US" sz="2600" spc="-15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39</a:t>
            </a:fld>
            <a:endParaRPr lang="zh-TW" altLang="en-US"/>
          </a:p>
        </p:txBody>
      </p:sp>
      <p:sp>
        <p:nvSpPr>
          <p:cNvPr id="6" name="文字方塊 5"/>
          <p:cNvSpPr txBox="1"/>
          <p:nvPr/>
        </p:nvSpPr>
        <p:spPr>
          <a:xfrm>
            <a:off x="212979" y="6334780"/>
            <a:ext cx="7915021" cy="492443"/>
          </a:xfrm>
          <a:prstGeom prst="rect">
            <a:avLst/>
          </a:prstGeom>
          <a:noFill/>
        </p:spPr>
        <p:txBody>
          <a:bodyPr wrap="square" rtlCol="0">
            <a:spAutoFit/>
          </a:bodyPr>
          <a:lstStyle/>
          <a:p>
            <a:r>
              <a:rPr lang="zh-TW" altLang="en-US" sz="1300" dirty="0" smtClean="0">
                <a:latin typeface="標楷體" panose="03000509000000000000" pitchFamily="65" charset="-120"/>
                <a:ea typeface="標楷體" panose="03000509000000000000" pitchFamily="65" charset="-120"/>
              </a:rPr>
              <a:t>*參考</a:t>
            </a:r>
            <a:r>
              <a:rPr lang="zh-TW" altLang="en-US" sz="1300" dirty="0">
                <a:latin typeface="標楷體" panose="03000509000000000000" pitchFamily="65" charset="-120"/>
                <a:ea typeface="標楷體" panose="03000509000000000000" pitchFamily="65" charset="-120"/>
              </a:rPr>
              <a:t>資料：</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齊若蘭（譯）</a:t>
            </a:r>
            <a:r>
              <a:rPr lang="en-US" altLang="zh-TW" sz="1300" dirty="0">
                <a:latin typeface="標楷體" panose="03000509000000000000" pitchFamily="65" charset="-120"/>
                <a:ea typeface="標楷體" panose="03000509000000000000" pitchFamily="65" charset="-120"/>
                <a:cs typeface="Times New Roman" panose="02020603050405020304" pitchFamily="18" charset="0"/>
              </a:rPr>
              <a:t>(1995)</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300" b="1" dirty="0">
                <a:latin typeface="標楷體" panose="03000509000000000000" pitchFamily="65" charset="-120"/>
                <a:ea typeface="標楷體" panose="03000509000000000000" pitchFamily="65" charset="-120"/>
                <a:cs typeface="Times New Roman" panose="02020603050405020304" pitchFamily="18" charset="0"/>
              </a:rPr>
              <a:t>第五項修練</a:t>
            </a:r>
            <a:r>
              <a:rPr lang="en-US" altLang="zh-TW" sz="1300" b="1" dirty="0">
                <a:latin typeface="標楷體" panose="03000509000000000000" pitchFamily="65" charset="-120"/>
                <a:ea typeface="標楷體" panose="03000509000000000000" pitchFamily="65" charset="-120"/>
                <a:cs typeface="Times New Roman" panose="02020603050405020304" pitchFamily="18" charset="0"/>
              </a:rPr>
              <a:t>II</a:t>
            </a:r>
            <a:r>
              <a:rPr lang="zh-TW" altLang="en-US" sz="1300" b="1" dirty="0">
                <a:latin typeface="標楷體" panose="03000509000000000000" pitchFamily="65" charset="-120"/>
                <a:ea typeface="標楷體" panose="03000509000000000000" pitchFamily="65" charset="-120"/>
                <a:cs typeface="Times New Roman" panose="02020603050405020304" pitchFamily="18" charset="0"/>
              </a:rPr>
              <a:t>實踐</a:t>
            </a:r>
            <a:r>
              <a:rPr lang="zh-TW" altLang="en-US" sz="1300" b="1" dirty="0" smtClean="0">
                <a:latin typeface="標楷體" panose="03000509000000000000" pitchFamily="65" charset="-120"/>
                <a:ea typeface="標楷體" panose="03000509000000000000" pitchFamily="65" charset="-120"/>
                <a:cs typeface="Times New Roman" panose="02020603050405020304" pitchFamily="18" charset="0"/>
              </a:rPr>
              <a:t>篇（上</a:t>
            </a:r>
            <a:r>
              <a:rPr lang="zh-TW" altLang="en-US" sz="1300" b="1"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3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300" b="1" dirty="0">
                <a:latin typeface="標楷體" panose="03000509000000000000" pitchFamily="65" charset="-120"/>
                <a:ea typeface="標楷體" panose="03000509000000000000" pitchFamily="65" charset="-120"/>
                <a:cs typeface="Times New Roman" panose="02020603050405020304" pitchFamily="18" charset="0"/>
              </a:rPr>
              <a:t>思考、演練與超越</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（原作者</a:t>
            </a:r>
            <a:r>
              <a:rPr lang="zh-TW" altLang="en-US" sz="1300" dirty="0" smtClean="0">
                <a:latin typeface="標楷體" panose="03000509000000000000" pitchFamily="65" charset="-120"/>
                <a:ea typeface="標楷體" panose="03000509000000000000" pitchFamily="65" charset="-120"/>
                <a:cs typeface="Times New Roman" panose="02020603050405020304" pitchFamily="18" charset="0"/>
              </a:rPr>
              <a:t>：</a:t>
            </a:r>
            <a:r>
              <a:rPr lang="en-US" altLang="zh-TW" sz="13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300"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13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1300" dirty="0" smtClean="0">
                <a:latin typeface="標楷體" panose="03000509000000000000" pitchFamily="65" charset="-120"/>
                <a:ea typeface="標楷體" panose="03000509000000000000" pitchFamily="65" charset="-120"/>
                <a:cs typeface="Times New Roman" panose="02020603050405020304" pitchFamily="18" charset="0"/>
              </a:rPr>
              <a:t>Peter </a:t>
            </a:r>
            <a:r>
              <a:rPr lang="en-US" altLang="zh-TW" sz="1300" dirty="0">
                <a:latin typeface="標楷體" panose="03000509000000000000" pitchFamily="65" charset="-120"/>
                <a:ea typeface="標楷體" panose="03000509000000000000" pitchFamily="65" charset="-120"/>
                <a:cs typeface="Times New Roman" panose="02020603050405020304" pitchFamily="18" charset="0"/>
              </a:rPr>
              <a:t>M. </a:t>
            </a:r>
            <a:r>
              <a:rPr lang="en-US" altLang="zh-TW" sz="1300" dirty="0" err="1" smtClean="0">
                <a:latin typeface="標楷體" panose="03000509000000000000" pitchFamily="65" charset="-120"/>
                <a:ea typeface="標楷體" panose="03000509000000000000" pitchFamily="65" charset="-120"/>
                <a:cs typeface="Times New Roman" panose="02020603050405020304" pitchFamily="18" charset="0"/>
              </a:rPr>
              <a:t>Senge</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等人），</a:t>
            </a:r>
            <a:r>
              <a:rPr lang="zh-TW" altLang="en-US" sz="1300" b="1" dirty="0">
                <a:latin typeface="標楷體" panose="03000509000000000000" pitchFamily="65" charset="-120"/>
                <a:ea typeface="標楷體" panose="03000509000000000000" pitchFamily="65" charset="-120"/>
                <a:cs typeface="Times New Roman" panose="02020603050405020304" pitchFamily="18" charset="0"/>
              </a:rPr>
              <a:t>頁</a:t>
            </a:r>
            <a:r>
              <a:rPr lang="en-US" altLang="zh-TW" sz="1300" b="1" dirty="0">
                <a:latin typeface="標楷體" panose="03000509000000000000" pitchFamily="65" charset="-120"/>
                <a:ea typeface="標楷體" panose="03000509000000000000" pitchFamily="65" charset="-120"/>
                <a:cs typeface="Times New Roman" panose="02020603050405020304" pitchFamily="18" charset="0"/>
              </a:rPr>
              <a:t>398-415</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。臺北市：天下文化</a:t>
            </a:r>
            <a:r>
              <a:rPr lang="zh-TW" altLang="en-US" sz="13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1300" dirty="0">
                <a:latin typeface="標楷體" panose="03000509000000000000" pitchFamily="65" charset="-120"/>
                <a:ea typeface="標楷體" panose="03000509000000000000" pitchFamily="65" charset="-120"/>
                <a:cs typeface="Times New Roman" panose="02020603050405020304" pitchFamily="18" charset="0"/>
              </a:rPr>
              <a:t>原著出版年：</a:t>
            </a:r>
            <a:r>
              <a:rPr lang="en-US" altLang="zh-TW" sz="1300" dirty="0">
                <a:latin typeface="標楷體" panose="03000509000000000000" pitchFamily="65" charset="-120"/>
                <a:ea typeface="標楷體" panose="03000509000000000000" pitchFamily="65" charset="-120"/>
                <a:cs typeface="Times New Roman" panose="02020603050405020304" pitchFamily="18" charset="0"/>
              </a:rPr>
              <a:t>1994</a:t>
            </a:r>
            <a:r>
              <a:rPr lang="zh-TW" altLang="en-US" sz="13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13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9975" t="6388" r="1706" b="2361"/>
          <a:stretch/>
        </p:blipFill>
        <p:spPr>
          <a:xfrm>
            <a:off x="5000625" y="2133600"/>
            <a:ext cx="3990975" cy="4215925"/>
          </a:xfrm>
          <a:prstGeom prst="rect">
            <a:avLst/>
          </a:prstGeom>
        </p:spPr>
      </p:pic>
      <p:sp>
        <p:nvSpPr>
          <p:cNvPr id="8"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146170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40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940168008"/>
              </p:ext>
            </p:extLst>
          </p:nvPr>
        </p:nvGraphicFramePr>
        <p:xfrm>
          <a:off x="837945" y="1008061"/>
          <a:ext cx="7290055" cy="5151120"/>
        </p:xfrm>
        <a:graphic>
          <a:graphicData uri="http://schemas.openxmlformats.org/drawingml/2006/table">
            <a:tbl>
              <a:tblPr firstRow="1" bandRow="1">
                <a:tableStyleId>{5C22544A-7EE6-4342-B048-85BDC9FD1C3A}</a:tableStyleId>
              </a:tblPr>
              <a:tblGrid>
                <a:gridCol w="581279">
                  <a:extLst>
                    <a:ext uri="{9D8B030D-6E8A-4147-A177-3AD203B41FA5}">
                      <a16:colId xmlns:a16="http://schemas.microsoft.com/office/drawing/2014/main" val="3766963012"/>
                    </a:ext>
                  </a:extLst>
                </a:gridCol>
                <a:gridCol w="1809750">
                  <a:extLst>
                    <a:ext uri="{9D8B030D-6E8A-4147-A177-3AD203B41FA5}">
                      <a16:colId xmlns:a16="http://schemas.microsoft.com/office/drawing/2014/main" val="302707847"/>
                    </a:ext>
                  </a:extLst>
                </a:gridCol>
                <a:gridCol w="4899026">
                  <a:extLst>
                    <a:ext uri="{9D8B030D-6E8A-4147-A177-3AD203B41FA5}">
                      <a16:colId xmlns:a16="http://schemas.microsoft.com/office/drawing/2014/main" val="763025407"/>
                    </a:ext>
                  </a:extLst>
                </a:gridCol>
              </a:tblGrid>
              <a:tr h="370840">
                <a:tc gridSpan="3">
                  <a:txBody>
                    <a:bodyPr/>
                    <a:lstStyle/>
                    <a:p>
                      <a:pPr algn="ctr"/>
                      <a:r>
                        <a:rPr lang="zh-TW" altLang="en-US" sz="2800" dirty="0" smtClean="0">
                          <a:solidFill>
                            <a:schemeClr val="tx1"/>
                          </a:solidFill>
                          <a:latin typeface="標楷體" panose="03000509000000000000" pitchFamily="65" charset="-120"/>
                          <a:ea typeface="標楷體" panose="03000509000000000000" pitchFamily="65" charset="-120"/>
                        </a:rPr>
                        <a:t>推論階梯</a:t>
                      </a:r>
                      <a:endParaRPr lang="zh-TW" altLang="en-US" sz="2800" dirty="0">
                        <a:solidFill>
                          <a:schemeClr val="tx1"/>
                        </a:solidFill>
                        <a:latin typeface="標楷體" panose="03000509000000000000" pitchFamily="65" charset="-120"/>
                        <a:ea typeface="標楷體" panose="03000509000000000000" pitchFamily="65" charset="-120"/>
                      </a:endParaRPr>
                    </a:p>
                  </a:txBody>
                  <a:tcPr/>
                </a:tc>
                <a:tc hMerge="1">
                  <a:txBody>
                    <a:bodyPr/>
                    <a:lstStyle/>
                    <a:p>
                      <a:pPr algn="ctr"/>
                      <a:endParaRPr lang="zh-TW" altLang="en-US" sz="2800" dirty="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2734832430"/>
                  </a:ext>
                </a:extLst>
              </a:tr>
              <a:tr h="370840">
                <a:tc>
                  <a:txBody>
                    <a:bodyPr/>
                    <a:lstStyle/>
                    <a:p>
                      <a:endParaRPr lang="zh-TW" altLang="en-US" sz="2000"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階層</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內容</a:t>
                      </a:r>
                      <a:endParaRPr lang="zh-TW" altLang="en-US" sz="2400" b="1" dirty="0">
                        <a:solidFill>
                          <a:schemeClr val="tx1"/>
                        </a:solidFill>
                        <a:latin typeface="標楷體" panose="03000509000000000000" pitchFamily="65" charset="-120"/>
                        <a:ea typeface="標楷體" panose="03000509000000000000" pitchFamily="65" charset="-120"/>
                      </a:endParaRPr>
                    </a:p>
                  </a:txBody>
                  <a:tcPr>
                    <a:solidFill>
                      <a:srgbClr val="9DBFBE"/>
                    </a:solidFill>
                  </a:tcPr>
                </a:tc>
                <a:extLst>
                  <a:ext uri="{0D108BD9-81ED-4DB2-BD59-A6C34878D82A}">
                    <a16:rowId xmlns:a16="http://schemas.microsoft.com/office/drawing/2014/main" val="3838781144"/>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1</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原始資料</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觀察原始資料及經驗</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867686578"/>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2</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過濾資訊</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大腦依據習慣或喜好，從觀察得來的資料中挑選出我們認為重要的資料及經驗</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232721240"/>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3</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賦予意義</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開始詮釋這些資訊，為所挑選出的資料賦予意義</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350125315"/>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4</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假設</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根據先前所做的詮釋發展出假設，也開始模糊掉事實與故事間的界限</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788049517"/>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5</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結論</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根據假設定下結論，也決定了我們對該事件的情緒反應</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4006924256"/>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6</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調整信念</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建立起對世界的種種看法與信念</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467492666"/>
                  </a:ext>
                </a:extLst>
              </a:tr>
              <a:tr h="370840">
                <a:tc>
                  <a:txBody>
                    <a:bodyPr/>
                    <a:lstStyle/>
                    <a:p>
                      <a:pPr algn="ctr"/>
                      <a:r>
                        <a:rPr lang="en-US" altLang="zh-TW" sz="2000" dirty="0" smtClean="0">
                          <a:solidFill>
                            <a:schemeClr val="tx1"/>
                          </a:solidFill>
                          <a:latin typeface="標楷體" panose="03000509000000000000" pitchFamily="65" charset="-120"/>
                          <a:ea typeface="標楷體" panose="03000509000000000000" pitchFamily="65" charset="-120"/>
                        </a:rPr>
                        <a:t>7</a:t>
                      </a: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chemeClr val="tx1"/>
                          </a:solidFill>
                          <a:latin typeface="標楷體" panose="03000509000000000000" pitchFamily="65" charset="-120"/>
                          <a:ea typeface="標楷體" panose="03000509000000000000" pitchFamily="65" charset="-120"/>
                        </a:rPr>
                        <a:t>做出行動</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000" dirty="0" smtClean="0">
                          <a:solidFill>
                            <a:schemeClr val="tx1"/>
                          </a:solidFill>
                          <a:latin typeface="標楷體" panose="03000509000000000000" pitchFamily="65" charset="-120"/>
                          <a:ea typeface="標楷體" panose="03000509000000000000" pitchFamily="65" charset="-120"/>
                        </a:rPr>
                        <a:t>根據所建立的信念採取行動</a:t>
                      </a:r>
                      <a:endParaRPr lang="zh-TW" altLang="en-US" sz="20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489625882"/>
                  </a:ext>
                </a:extLst>
              </a:tr>
            </a:tbl>
          </a:graphicData>
        </a:graphic>
      </p:graphicFrame>
      <p:sp>
        <p:nvSpPr>
          <p:cNvPr id="9" name="文字方塊 8"/>
          <p:cNvSpPr txBox="1"/>
          <p:nvPr/>
        </p:nvSpPr>
        <p:spPr>
          <a:xfrm>
            <a:off x="295274" y="6223128"/>
            <a:ext cx="7734301" cy="523220"/>
          </a:xfrm>
          <a:prstGeom prst="rect">
            <a:avLst/>
          </a:prstGeom>
          <a:noFill/>
        </p:spPr>
        <p:txBody>
          <a:bodyPr wrap="square" rtlCol="0">
            <a:spAutoFit/>
          </a:bodyPr>
          <a:lstStyle/>
          <a:p>
            <a:r>
              <a:rPr lang="zh-TW" altLang="en-US" sz="1400" dirty="0" smtClean="0">
                <a:latin typeface="標楷體" panose="03000509000000000000" pitchFamily="65" charset="-120"/>
                <a:ea typeface="標楷體" panose="03000509000000000000" pitchFamily="65" charset="-120"/>
              </a:rPr>
              <a:t>*參考</a:t>
            </a:r>
            <a:r>
              <a:rPr lang="zh-TW" altLang="en-US" sz="1400" dirty="0">
                <a:latin typeface="標楷體" panose="03000509000000000000" pitchFamily="65" charset="-120"/>
                <a:ea typeface="標楷體" panose="03000509000000000000" pitchFamily="65" charset="-120"/>
              </a:rPr>
              <a:t>資料：</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齊若蘭（譯）</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(1995)</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第五項修練</a:t>
            </a:r>
            <a:r>
              <a:rPr lang="en-US" altLang="zh-TW" sz="1400" b="1" dirty="0">
                <a:latin typeface="標楷體" panose="03000509000000000000" pitchFamily="65" charset="-120"/>
                <a:ea typeface="標楷體" panose="03000509000000000000" pitchFamily="65" charset="-120"/>
                <a:cs typeface="Times New Roman" panose="02020603050405020304" pitchFamily="18" charset="0"/>
              </a:rPr>
              <a:t>II</a:t>
            </a: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實踐篇（上）</a:t>
            </a:r>
            <a:r>
              <a:rPr lang="en-US" altLang="zh-TW" sz="14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思考、演練與超越</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（原作者</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1400" dirty="0" smtClean="0">
                <a:latin typeface="標楷體" panose="03000509000000000000" pitchFamily="65" charset="-120"/>
                <a:ea typeface="標楷體" panose="03000509000000000000" pitchFamily="65" charset="-120"/>
                <a:cs typeface="Times New Roman" panose="02020603050405020304" pitchFamily="18" charset="0"/>
              </a:rPr>
              <a:t>Peter </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M. </a:t>
            </a:r>
            <a:r>
              <a:rPr lang="en-US" altLang="zh-TW" sz="1400" dirty="0" err="1">
                <a:latin typeface="標楷體" panose="03000509000000000000" pitchFamily="65" charset="-120"/>
                <a:ea typeface="標楷體" panose="03000509000000000000" pitchFamily="65" charset="-120"/>
                <a:cs typeface="Times New Roman" panose="02020603050405020304" pitchFamily="18" charset="0"/>
              </a:rPr>
              <a:t>Senge</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等人），</a:t>
            </a:r>
            <a:r>
              <a:rPr lang="zh-TW" altLang="en-US" sz="1400" b="1" dirty="0">
                <a:latin typeface="標楷體" panose="03000509000000000000" pitchFamily="65" charset="-120"/>
                <a:ea typeface="標楷體" panose="03000509000000000000" pitchFamily="65" charset="-120"/>
                <a:cs typeface="Times New Roman" panose="02020603050405020304" pitchFamily="18" charset="0"/>
              </a:rPr>
              <a:t>頁</a:t>
            </a:r>
            <a:r>
              <a:rPr lang="en-US" altLang="zh-TW" sz="1400" b="1" dirty="0">
                <a:latin typeface="標楷體" panose="03000509000000000000" pitchFamily="65" charset="-120"/>
                <a:ea typeface="標楷體" panose="03000509000000000000" pitchFamily="65" charset="-120"/>
                <a:cs typeface="Times New Roman" panose="02020603050405020304" pitchFamily="18" charset="0"/>
              </a:rPr>
              <a:t>398-415</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。臺北市：天下文化。（原著出版年：</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1994</a:t>
            </a:r>
            <a:r>
              <a:rPr lang="zh-TW" altLang="en-US" sz="1400"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1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926067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4302" y="972098"/>
            <a:ext cx="7913642" cy="5772926"/>
          </a:xfrm>
        </p:spPr>
        <p:txBody>
          <a:bodyPr>
            <a:normAutofit lnSpcReduction="10000"/>
          </a:bodyPr>
          <a:lstStyle/>
          <a:p>
            <a:pPr marL="0" indent="0">
              <a:buClrTx/>
              <a:buNone/>
            </a:pPr>
            <a:r>
              <a:rPr lang="en-US" altLang="zh-TW" sz="2800" b="1" dirty="0" smtClean="0"/>
              <a:t>(</a:t>
            </a:r>
            <a:r>
              <a:rPr lang="zh-TW" altLang="en-US" sz="2800" b="1" dirty="0" smtClean="0"/>
              <a:t>三</a:t>
            </a:r>
            <a:r>
              <a:rPr lang="en-US" altLang="zh-TW" sz="2800" b="1" dirty="0" smtClean="0"/>
              <a:t>)</a:t>
            </a:r>
            <a:r>
              <a:rPr lang="zh-TW" altLang="en-US" sz="2800" b="1" dirty="0" smtClean="0"/>
              <a:t>回饋會談的實例</a:t>
            </a:r>
            <a:r>
              <a:rPr lang="en-US" altLang="zh-TW" sz="2800" b="1" dirty="0" smtClean="0"/>
              <a:t>–1.</a:t>
            </a:r>
            <a:r>
              <a:rPr lang="zh-TW" altLang="en-US" sz="2800" b="1" dirty="0" smtClean="0"/>
              <a:t>觀課人員說明觀察資料</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a:t>節錄自</a:t>
            </a:r>
            <a:r>
              <a:rPr lang="en-US" altLang="zh-TW" dirty="0"/>
              <a:t> Kaufman, &amp; Grimm, </a:t>
            </a:r>
            <a:r>
              <a:rPr lang="en-US" altLang="zh-TW" dirty="0" smtClean="0"/>
              <a:t>2013)</a:t>
            </a:r>
            <a:endParaRPr lang="en-US" altLang="zh-TW" dirty="0"/>
          </a:p>
          <a:p>
            <a:pPr marL="361950" indent="-361950">
              <a:buClrTx/>
              <a:buFont typeface="標楷體" panose="03000509000000000000" pitchFamily="65" charset="-120"/>
              <a:buChar char="‐"/>
            </a:pPr>
            <a:r>
              <a:rPr lang="en-US" altLang="zh-TW" sz="2400" dirty="0" smtClean="0"/>
              <a:t>Heather</a:t>
            </a:r>
            <a:r>
              <a:rPr lang="zh-TW" altLang="zh-TW" sz="2400" dirty="0"/>
              <a:t>主持會談說：「</a:t>
            </a:r>
            <a:r>
              <a:rPr lang="en-US" altLang="zh-TW" sz="2400" dirty="0"/>
              <a:t>Margaret</a:t>
            </a:r>
            <a:r>
              <a:rPr lang="zh-TW" altLang="zh-TW" sz="2400" dirty="0" smtClean="0"/>
              <a:t>，</a:t>
            </a:r>
            <a:r>
              <a:rPr lang="zh-TW" altLang="en-US" sz="2400" dirty="0"/>
              <a:t>妳是否開始分享所記錄到的資料？</a:t>
            </a:r>
            <a:r>
              <a:rPr lang="zh-TW" altLang="zh-TW" sz="2400" dirty="0" smtClean="0"/>
              <a:t>」</a:t>
            </a:r>
            <a:endParaRPr lang="zh-TW" altLang="zh-TW" sz="2400" dirty="0"/>
          </a:p>
          <a:p>
            <a:pPr marL="361950" indent="-361950">
              <a:buClrTx/>
              <a:buFont typeface="標楷體" panose="03000509000000000000" pitchFamily="65" charset="-120"/>
              <a:buChar char="‐"/>
            </a:pPr>
            <a:r>
              <a:rPr lang="en-US" altLang="zh-TW" sz="2400" dirty="0" smtClean="0"/>
              <a:t>Margaret</a:t>
            </a:r>
            <a:r>
              <a:rPr lang="zh-TW" altLang="zh-TW" sz="2400" dirty="0"/>
              <a:t>說：</a:t>
            </a:r>
            <a:r>
              <a:rPr lang="zh-TW" altLang="zh-TW" sz="2400" dirty="0" smtClean="0"/>
              <a:t>「</a:t>
            </a:r>
            <a:r>
              <a:rPr lang="zh-TW" altLang="en-US" sz="2400" dirty="0"/>
              <a:t>妳要我在上課時，抄錄並計算賦予學生學習任務所得的結果，以實作逐步釋放學習責任的教學方法，我在</a:t>
            </a:r>
            <a:r>
              <a:rPr lang="en-US" altLang="zh-TW" sz="2400" dirty="0"/>
              <a:t>20</a:t>
            </a:r>
            <a:r>
              <a:rPr lang="zh-TW" altLang="en-US" sz="2400" dirty="0"/>
              <a:t>分鐘內記下</a:t>
            </a:r>
            <a:r>
              <a:rPr lang="en-US" altLang="zh-TW" sz="2400" dirty="0"/>
              <a:t>19</a:t>
            </a:r>
            <a:r>
              <a:rPr lang="zh-TW" altLang="en-US" sz="2400" dirty="0"/>
              <a:t>個問題，這裡是我記下的一部分</a:t>
            </a:r>
            <a:r>
              <a:rPr lang="zh-TW" altLang="en-US" sz="2400" dirty="0" smtClean="0"/>
              <a:t>：</a:t>
            </a:r>
            <a:r>
              <a:rPr lang="en-US" altLang="zh-TW" sz="2400" dirty="0"/>
              <a:t/>
            </a:r>
            <a:br>
              <a:rPr lang="en-US" altLang="zh-TW" sz="2400" dirty="0"/>
            </a:br>
            <a:r>
              <a:rPr lang="en-US" altLang="zh-TW" sz="2400" dirty="0" smtClean="0"/>
              <a:t>『</a:t>
            </a:r>
            <a:r>
              <a:rPr lang="zh-TW" altLang="zh-TW" sz="2400" dirty="0" smtClean="0"/>
              <a:t>你</a:t>
            </a:r>
            <a:r>
              <a:rPr lang="zh-TW" altLang="zh-TW" sz="2400" dirty="0"/>
              <a:t>的策略是什麼</a:t>
            </a:r>
            <a:r>
              <a:rPr lang="zh-TW" altLang="zh-TW" sz="2400" dirty="0" smtClean="0"/>
              <a:t>﹖</a:t>
            </a:r>
            <a:r>
              <a:rPr lang="en-US" altLang="zh-TW" sz="2400" dirty="0" smtClean="0"/>
              <a:t>』</a:t>
            </a:r>
            <a:r>
              <a:rPr lang="en-US" altLang="zh-TW" sz="2400" dirty="0"/>
              <a:t/>
            </a:r>
            <a:br>
              <a:rPr lang="en-US" altLang="zh-TW" sz="2400" dirty="0"/>
            </a:br>
            <a:r>
              <a:rPr lang="en-US" altLang="zh-TW" sz="2400" dirty="0" smtClean="0"/>
              <a:t>『</a:t>
            </a:r>
            <a:r>
              <a:rPr lang="zh-TW" altLang="zh-TW" sz="2400" dirty="0" smtClean="0"/>
              <a:t>對於</a:t>
            </a:r>
            <a:r>
              <a:rPr lang="zh-TW" altLang="zh-TW" sz="2400" dirty="0"/>
              <a:t>這方程式，你尚未考慮到其他什麼要素</a:t>
            </a:r>
            <a:r>
              <a:rPr lang="zh-TW" altLang="zh-TW" sz="2400" dirty="0" smtClean="0"/>
              <a:t>﹖</a:t>
            </a:r>
            <a:r>
              <a:rPr lang="en-US" altLang="zh-TW" sz="2400" dirty="0"/>
              <a:t>』</a:t>
            </a:r>
            <a:br>
              <a:rPr lang="en-US" altLang="zh-TW" sz="2400" dirty="0"/>
            </a:br>
            <a:r>
              <a:rPr lang="en-US" altLang="zh-TW" sz="2400" dirty="0" smtClean="0"/>
              <a:t>『</a:t>
            </a:r>
            <a:r>
              <a:rPr lang="zh-TW" altLang="zh-TW" sz="2400" dirty="0" smtClean="0"/>
              <a:t>你</a:t>
            </a:r>
            <a:r>
              <a:rPr lang="zh-TW" altLang="zh-TW" sz="2400" dirty="0"/>
              <a:t>如何求得圓的面積</a:t>
            </a:r>
            <a:r>
              <a:rPr lang="zh-TW" altLang="zh-TW" sz="2400" dirty="0" smtClean="0"/>
              <a:t>﹖</a:t>
            </a:r>
            <a:r>
              <a:rPr lang="en-US" altLang="zh-TW" sz="2400" dirty="0"/>
              <a:t>』</a:t>
            </a:r>
            <a:r>
              <a:rPr lang="en-US" altLang="zh-TW" sz="2400" dirty="0" smtClean="0"/>
              <a:t/>
            </a:r>
            <a:br>
              <a:rPr lang="en-US" altLang="zh-TW" sz="2400" dirty="0" smtClean="0"/>
            </a:br>
            <a:r>
              <a:rPr lang="en-US" altLang="zh-TW" sz="2400" dirty="0" smtClean="0"/>
              <a:t>『</a:t>
            </a:r>
            <a:r>
              <a:rPr lang="zh-TW" altLang="zh-TW" sz="2400" dirty="0" smtClean="0"/>
              <a:t>下</a:t>
            </a:r>
            <a:r>
              <a:rPr lang="zh-TW" altLang="zh-TW" sz="2400" dirty="0"/>
              <a:t>個步驟是甚麼</a:t>
            </a:r>
            <a:r>
              <a:rPr lang="zh-TW" altLang="zh-TW" sz="2400" dirty="0" smtClean="0"/>
              <a:t>﹖</a:t>
            </a:r>
            <a:r>
              <a:rPr lang="en-US" altLang="zh-TW" sz="2400" dirty="0"/>
              <a:t>』</a:t>
            </a:r>
            <a:r>
              <a:rPr lang="en-US" altLang="zh-TW" sz="2400" dirty="0" smtClean="0"/>
              <a:t/>
            </a:r>
            <a:br>
              <a:rPr lang="en-US" altLang="zh-TW" sz="2400" dirty="0" smtClean="0"/>
            </a:br>
            <a:r>
              <a:rPr lang="en-US" altLang="zh-TW" sz="2400" dirty="0" smtClean="0"/>
              <a:t>『2</a:t>
            </a:r>
            <a:r>
              <a:rPr lang="zh-TW" altLang="zh-TW" sz="2400" dirty="0"/>
              <a:t>π，什麼</a:t>
            </a:r>
            <a:r>
              <a:rPr lang="en-US" altLang="zh-TW" sz="2400" dirty="0"/>
              <a:t>2</a:t>
            </a:r>
            <a:r>
              <a:rPr lang="zh-TW" altLang="zh-TW" sz="2400" dirty="0" smtClean="0"/>
              <a:t>π﹖</a:t>
            </a:r>
            <a:r>
              <a:rPr lang="en-US" altLang="zh-TW" sz="2400" dirty="0"/>
              <a:t>』</a:t>
            </a:r>
            <a:br>
              <a:rPr lang="en-US" altLang="zh-TW" sz="2400" dirty="0"/>
            </a:br>
            <a:r>
              <a:rPr lang="en-US" altLang="zh-TW" sz="2400" dirty="0" smtClean="0"/>
              <a:t>『</a:t>
            </a:r>
            <a:r>
              <a:rPr lang="zh-TW" altLang="zh-TW" sz="2400" dirty="0" smtClean="0"/>
              <a:t>你</a:t>
            </a:r>
            <a:r>
              <a:rPr lang="zh-TW" altLang="zh-TW" sz="2400" dirty="0"/>
              <a:t>如何利用周長求面積</a:t>
            </a:r>
            <a:r>
              <a:rPr lang="zh-TW" altLang="zh-TW" sz="2400" dirty="0" smtClean="0"/>
              <a:t>﹖</a:t>
            </a:r>
            <a:r>
              <a:rPr lang="en-US" altLang="zh-TW" sz="2400" dirty="0" smtClean="0"/>
              <a:t>』</a:t>
            </a:r>
            <a:br>
              <a:rPr lang="en-US" altLang="zh-TW" sz="2400" dirty="0" smtClean="0"/>
            </a:br>
            <a:r>
              <a:rPr lang="en-US" altLang="zh-TW" sz="2400" dirty="0" smtClean="0"/>
              <a:t>…………</a:t>
            </a:r>
            <a:br>
              <a:rPr lang="en-US" altLang="zh-TW" sz="2400" dirty="0" smtClean="0"/>
            </a:br>
            <a:r>
              <a:rPr lang="zh-TW" altLang="en-US" sz="2400" dirty="0">
                <a:solidFill>
                  <a:srgbClr val="FF0000"/>
                </a:solidFill>
              </a:rPr>
              <a:t>妳</a:t>
            </a:r>
            <a:r>
              <a:rPr lang="zh-TW" altLang="zh-TW" sz="2400" dirty="0" smtClean="0">
                <a:solidFill>
                  <a:srgbClr val="FF0000"/>
                </a:solidFill>
              </a:rPr>
              <a:t>看</a:t>
            </a:r>
            <a:r>
              <a:rPr lang="zh-TW" altLang="zh-TW" sz="2400" dirty="0">
                <a:solidFill>
                  <a:srgbClr val="FF0000"/>
                </a:solidFill>
              </a:rPr>
              <a:t>﹗許多問題激發學生思考，我</a:t>
            </a:r>
            <a:r>
              <a:rPr lang="zh-TW" altLang="zh-TW" sz="2400" dirty="0" smtClean="0">
                <a:solidFill>
                  <a:srgbClr val="FF0000"/>
                </a:solidFill>
              </a:rPr>
              <a:t>認為</a:t>
            </a:r>
            <a:r>
              <a:rPr lang="zh-TW" altLang="en-US" sz="2400" dirty="0" smtClean="0">
                <a:solidFill>
                  <a:srgbClr val="FF0000"/>
                </a:solidFill>
              </a:rPr>
              <a:t>妳</a:t>
            </a:r>
            <a:r>
              <a:rPr lang="zh-TW" altLang="zh-TW" sz="2400" dirty="0" smtClean="0">
                <a:solidFill>
                  <a:srgbClr val="FF0000"/>
                </a:solidFill>
              </a:rPr>
              <a:t>試著</a:t>
            </a:r>
            <a:r>
              <a:rPr lang="zh-TW" altLang="en-US" sz="2400" dirty="0">
                <a:solidFill>
                  <a:srgbClr val="FF0000"/>
                </a:solidFill>
              </a:rPr>
              <a:t>為</a:t>
            </a:r>
            <a:r>
              <a:rPr lang="zh-TW" altLang="zh-TW" sz="2400" dirty="0" smtClean="0">
                <a:solidFill>
                  <a:srgbClr val="FF0000"/>
                </a:solidFill>
              </a:rPr>
              <a:t>學生</a:t>
            </a:r>
            <a:r>
              <a:rPr lang="zh-TW" altLang="zh-TW" sz="2400" dirty="0">
                <a:solidFill>
                  <a:srgbClr val="FF0000"/>
                </a:solidFill>
              </a:rPr>
              <a:t>搭學習鷹架</a:t>
            </a:r>
            <a:r>
              <a:rPr lang="zh-TW" altLang="zh-TW" sz="2400" dirty="0" smtClean="0">
                <a:solidFill>
                  <a:srgbClr val="FF0000"/>
                </a:solidFill>
              </a:rPr>
              <a:t>。</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41</a:t>
            </a:fld>
            <a:endParaRPr lang="zh-TW" altLang="en-US"/>
          </a:p>
        </p:txBody>
      </p:sp>
      <p:grpSp>
        <p:nvGrpSpPr>
          <p:cNvPr id="7" name="群組 6"/>
          <p:cNvGrpSpPr/>
          <p:nvPr/>
        </p:nvGrpSpPr>
        <p:grpSpPr>
          <a:xfrm>
            <a:off x="6179257" y="4502322"/>
            <a:ext cx="2230452" cy="1025495"/>
            <a:chOff x="6152972" y="4657458"/>
            <a:chExt cx="2230452" cy="1025495"/>
          </a:xfrm>
        </p:grpSpPr>
        <p:sp>
          <p:nvSpPr>
            <p:cNvPr id="5" name="橢圓形圖說文字 4"/>
            <p:cNvSpPr/>
            <p:nvPr/>
          </p:nvSpPr>
          <p:spPr>
            <a:xfrm>
              <a:off x="6152972" y="4657458"/>
              <a:ext cx="2230452" cy="10254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289705" y="4806849"/>
              <a:ext cx="1880075" cy="769441"/>
            </a:xfrm>
            <a:prstGeom prst="rect">
              <a:avLst/>
            </a:prstGeom>
            <a:noFill/>
          </p:spPr>
          <p:txBody>
            <a:bodyPr wrap="square" rtlCol="0">
              <a:spAutoFit/>
            </a:bodyPr>
            <a:lstStyle/>
            <a:p>
              <a:pPr algn="ctr"/>
              <a:r>
                <a:rPr lang="zh-TW" altLang="en-US" sz="2200" dirty="0" smtClean="0">
                  <a:latin typeface="標楷體" panose="03000509000000000000" pitchFamily="65" charset="-120"/>
                  <a:ea typeface="標楷體" panose="03000509000000000000" pitchFamily="65" charset="-120"/>
                </a:rPr>
                <a:t>過於倉促爬上</a:t>
              </a:r>
              <a:r>
                <a:rPr lang="en-US" altLang="zh-TW" sz="2200" dirty="0" smtClean="0">
                  <a:latin typeface="標楷體" panose="03000509000000000000" pitchFamily="65" charset="-120"/>
                  <a:ea typeface="標楷體" panose="03000509000000000000" pitchFamily="65" charset="-120"/>
                </a:rPr>
                <a:t/>
              </a:r>
              <a:br>
                <a:rPr lang="en-US" altLang="zh-TW" sz="2200" dirty="0" smtClean="0">
                  <a:latin typeface="標楷體" panose="03000509000000000000" pitchFamily="65" charset="-120"/>
                  <a:ea typeface="標楷體" panose="03000509000000000000" pitchFamily="65" charset="-120"/>
                </a:rPr>
              </a:br>
              <a:r>
                <a:rPr lang="zh-TW" altLang="en-US" sz="2200" dirty="0" smtClean="0">
                  <a:latin typeface="標楷體" panose="03000509000000000000" pitchFamily="65" charset="-120"/>
                  <a:ea typeface="標楷體" panose="03000509000000000000" pitchFamily="65" charset="-120"/>
                </a:rPr>
                <a:t>推論階梯</a:t>
              </a:r>
              <a:endParaRPr lang="zh-TW" altLang="en-US" sz="2200" dirty="0">
                <a:latin typeface="標楷體" panose="03000509000000000000" pitchFamily="65" charset="-120"/>
                <a:ea typeface="標楷體" panose="03000509000000000000" pitchFamily="65" charset="-120"/>
              </a:endParaRPr>
            </a:p>
          </p:txBody>
        </p:sp>
      </p:grpSp>
      <p:sp>
        <p:nvSpPr>
          <p:cNvPr id="9"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650592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5" y="948156"/>
            <a:ext cx="7926948" cy="5659708"/>
          </a:xfrm>
        </p:spPr>
        <p:txBody>
          <a:bodyPr>
            <a:normAutofit/>
          </a:bodyPr>
          <a:lstStyle/>
          <a:p>
            <a:pPr marL="0" indent="0">
              <a:buClrTx/>
              <a:buNone/>
            </a:pPr>
            <a:r>
              <a:rPr lang="en-US" altLang="zh-TW" sz="2800" b="1" dirty="0" smtClean="0"/>
              <a:t>(</a:t>
            </a:r>
            <a:r>
              <a:rPr lang="zh-TW" altLang="en-US" sz="2800" b="1" dirty="0" smtClean="0"/>
              <a:t>三</a:t>
            </a:r>
            <a:r>
              <a:rPr lang="en-US" altLang="zh-TW" sz="2800" b="1" dirty="0" smtClean="0"/>
              <a:t>)</a:t>
            </a:r>
            <a:r>
              <a:rPr lang="zh-TW" altLang="en-US" sz="2800" b="1" dirty="0" smtClean="0"/>
              <a:t>回饋會談的實例</a:t>
            </a:r>
            <a:r>
              <a:rPr lang="en-US" altLang="zh-TW" sz="2800" b="1" dirty="0" smtClean="0"/>
              <a:t>–1.</a:t>
            </a:r>
            <a:r>
              <a:rPr lang="zh-TW" altLang="en-US" sz="2800" b="1" dirty="0" smtClean="0"/>
              <a:t>觀</a:t>
            </a:r>
            <a:r>
              <a:rPr lang="zh-TW" altLang="en-US" sz="2800" b="1" dirty="0"/>
              <a:t>課人員說明觀察</a:t>
            </a:r>
            <a:r>
              <a:rPr lang="zh-TW" altLang="en-US" sz="2800" b="1" dirty="0" smtClean="0"/>
              <a:t>資料</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a:t>節錄自</a:t>
            </a:r>
            <a:r>
              <a:rPr lang="en-US" altLang="zh-TW" dirty="0"/>
              <a:t> Kaufman, &amp; Grimm, </a:t>
            </a:r>
            <a:r>
              <a:rPr lang="en-US" altLang="zh-TW" dirty="0" smtClean="0"/>
              <a:t>2013)</a:t>
            </a:r>
            <a:endParaRPr lang="en-US" altLang="zh-TW" dirty="0"/>
          </a:p>
          <a:p>
            <a:pPr marL="361950" indent="-361950">
              <a:buClrTx/>
              <a:buFont typeface="標楷體" panose="03000509000000000000" pitchFamily="65" charset="-120"/>
              <a:buChar char="‐"/>
            </a:pPr>
            <a:r>
              <a:rPr lang="en-US" altLang="zh-TW" sz="2400" dirty="0" smtClean="0"/>
              <a:t>Heather</a:t>
            </a:r>
            <a:r>
              <a:rPr lang="zh-TW" altLang="en-US" sz="2400" dirty="0" smtClean="0"/>
              <a:t>：「</a:t>
            </a:r>
            <a:r>
              <a:rPr lang="en-US" altLang="zh-TW" sz="2400" dirty="0"/>
              <a:t>Margaret</a:t>
            </a:r>
            <a:r>
              <a:rPr lang="zh-TW" altLang="zh-TW" sz="2400" dirty="0"/>
              <a:t>，</a:t>
            </a:r>
            <a:r>
              <a:rPr lang="zh-TW" altLang="zh-TW" sz="2400" dirty="0">
                <a:solidFill>
                  <a:srgbClr val="FF0000"/>
                </a:solidFill>
              </a:rPr>
              <a:t>抱歉</a:t>
            </a:r>
            <a:r>
              <a:rPr lang="zh-TW" altLang="zh-TW" sz="2400" dirty="0" smtClean="0">
                <a:solidFill>
                  <a:srgbClr val="FF0000"/>
                </a:solidFill>
              </a:rPr>
              <a:t>打斷</a:t>
            </a:r>
            <a:r>
              <a:rPr lang="zh-TW" altLang="en-US" sz="2400" dirty="0" smtClean="0">
                <a:solidFill>
                  <a:srgbClr val="FF0000"/>
                </a:solidFill>
              </a:rPr>
              <a:t>妳</a:t>
            </a:r>
            <a:r>
              <a:rPr lang="zh-TW" altLang="zh-TW" sz="2400" dirty="0" smtClean="0">
                <a:solidFill>
                  <a:srgbClr val="FF0000"/>
                </a:solidFill>
              </a:rPr>
              <a:t>的</a:t>
            </a:r>
            <a:r>
              <a:rPr lang="zh-TW" altLang="zh-TW" sz="2400" dirty="0">
                <a:solidFill>
                  <a:srgbClr val="FF0000"/>
                </a:solidFill>
              </a:rPr>
              <a:t>分享，但我實在有興趣聽所觀察到的問題</a:t>
            </a:r>
            <a:r>
              <a:rPr lang="zh-TW" altLang="zh-TW" sz="2400" dirty="0"/>
              <a:t>，以便</a:t>
            </a:r>
            <a:r>
              <a:rPr lang="zh-TW" altLang="zh-TW" sz="2400" dirty="0" smtClean="0"/>
              <a:t>檢視</a:t>
            </a:r>
            <a:r>
              <a:rPr lang="zh-TW" altLang="en-US" sz="2400" dirty="0" smtClean="0"/>
              <a:t>妳</a:t>
            </a:r>
            <a:r>
              <a:rPr lang="zh-TW" altLang="zh-TW" sz="2400" dirty="0" smtClean="0"/>
              <a:t>和</a:t>
            </a:r>
            <a:r>
              <a:rPr lang="en-US" altLang="zh-TW" sz="2400" dirty="0"/>
              <a:t>Jay</a:t>
            </a:r>
            <a:r>
              <a:rPr lang="zh-TW" altLang="zh-TW" sz="2400" dirty="0" smtClean="0"/>
              <a:t>所</a:t>
            </a:r>
            <a:r>
              <a:rPr lang="zh-TW" altLang="en-US" sz="2400" dirty="0" smtClean="0"/>
              <a:t>蒐</a:t>
            </a:r>
            <a:r>
              <a:rPr lang="zh-TW" altLang="zh-TW" sz="2400" dirty="0" smtClean="0"/>
              <a:t>集</a:t>
            </a:r>
            <a:r>
              <a:rPr lang="zh-TW" altLang="zh-TW" sz="2400" dirty="0"/>
              <a:t>到的資料。我們將會花</a:t>
            </a:r>
            <a:r>
              <a:rPr lang="en-US" altLang="zh-TW" sz="2400" dirty="0"/>
              <a:t>1</a:t>
            </a:r>
            <a:r>
              <a:rPr lang="zh-TW" altLang="zh-TW" sz="2400" dirty="0"/>
              <a:t>分鐘討論資料的意義，但</a:t>
            </a:r>
            <a:r>
              <a:rPr lang="zh-TW" altLang="zh-TW" sz="2400" dirty="0">
                <a:solidFill>
                  <a:srgbClr val="FF0000"/>
                </a:solidFill>
              </a:rPr>
              <a:t>現在對我們最有助益的是扣緊資料的分享</a:t>
            </a:r>
            <a:r>
              <a:rPr lang="zh-TW" altLang="zh-TW" sz="2400" dirty="0"/>
              <a:t>。</a:t>
            </a:r>
            <a:r>
              <a:rPr lang="zh-TW" altLang="en-US" sz="2400" dirty="0" smtClean="0"/>
              <a:t>」</a:t>
            </a:r>
            <a:endParaRPr lang="en-US" altLang="zh-TW" sz="2400" dirty="0" smtClean="0"/>
          </a:p>
          <a:p>
            <a:pPr marL="361950" indent="-361950">
              <a:buClrTx/>
              <a:buFont typeface="標楷體" panose="03000509000000000000" pitchFamily="65" charset="-120"/>
              <a:buChar char="‐"/>
            </a:pPr>
            <a:r>
              <a:rPr lang="en-US" altLang="zh-TW" sz="2400" dirty="0" smtClean="0"/>
              <a:t>Margaret</a:t>
            </a:r>
            <a:r>
              <a:rPr lang="zh-TW" altLang="en-US" sz="2400" dirty="0" smtClean="0"/>
              <a:t>：「</a:t>
            </a:r>
            <a:r>
              <a:rPr lang="zh-TW" altLang="zh-TW" sz="2400" dirty="0"/>
              <a:t>好的﹗我們看，這是我收集到的其他問題</a:t>
            </a:r>
            <a:r>
              <a:rPr lang="zh-TW" altLang="zh-TW" sz="2400" dirty="0" smtClean="0"/>
              <a:t>：</a:t>
            </a:r>
            <a:r>
              <a:rPr lang="en-US" altLang="zh-TW" sz="2400" dirty="0" smtClean="0"/>
              <a:t/>
            </a:r>
            <a:br>
              <a:rPr lang="en-US" altLang="zh-TW" sz="2400" dirty="0" smtClean="0"/>
            </a:br>
            <a:r>
              <a:rPr lang="en-US" altLang="zh-TW" sz="2400" dirty="0" smtClean="0"/>
              <a:t>『</a:t>
            </a:r>
            <a:r>
              <a:rPr lang="zh-TW" altLang="en-US" sz="2400" dirty="0" smtClean="0"/>
              <a:t>有了高，你需要乘以什麼？</a:t>
            </a:r>
            <a:r>
              <a:rPr lang="en-US" altLang="zh-TW" sz="2400" dirty="0" smtClean="0"/>
              <a:t>』</a:t>
            </a:r>
            <a:br>
              <a:rPr lang="en-US" altLang="zh-TW" sz="2400" dirty="0" smtClean="0"/>
            </a:br>
            <a:r>
              <a:rPr lang="en-US" altLang="zh-TW" sz="2400" dirty="0" smtClean="0"/>
              <a:t>『</a:t>
            </a:r>
            <a:r>
              <a:rPr lang="zh-TW" altLang="en-US" sz="2400" dirty="0" smtClean="0"/>
              <a:t>半徑和直徑有什麼關係？</a:t>
            </a:r>
            <a:r>
              <a:rPr lang="en-US" altLang="zh-TW" sz="2400" dirty="0" smtClean="0"/>
              <a:t>』</a:t>
            </a:r>
            <a:r>
              <a:rPr lang="en-US" altLang="zh-TW" sz="2400" dirty="0"/>
              <a:t/>
            </a:r>
            <a:br>
              <a:rPr lang="en-US" altLang="zh-TW" sz="2400" dirty="0"/>
            </a:br>
            <a:r>
              <a:rPr lang="en-US" altLang="zh-TW" sz="2400" dirty="0"/>
              <a:t>『</a:t>
            </a:r>
            <a:r>
              <a:rPr lang="zh-TW" altLang="en-US" sz="2400" dirty="0" smtClean="0"/>
              <a:t>我們在最後的步驟需要做什麼？</a:t>
            </a:r>
            <a:r>
              <a:rPr lang="en-US" altLang="zh-TW" sz="2400" dirty="0" smtClean="0"/>
              <a:t>』</a:t>
            </a:r>
            <a:br>
              <a:rPr lang="en-US" altLang="zh-TW" sz="2400" dirty="0" smtClean="0"/>
            </a:br>
            <a:r>
              <a:rPr lang="en-US" altLang="zh-TW" sz="2400" dirty="0" smtClean="0"/>
              <a:t>『</a:t>
            </a:r>
            <a:r>
              <a:rPr lang="zh-TW" altLang="en-US" sz="2400" dirty="0" smtClean="0"/>
              <a:t>你的公式是什麼？</a:t>
            </a:r>
            <a:r>
              <a:rPr lang="en-US" altLang="zh-TW" sz="2400" dirty="0" smtClean="0"/>
              <a:t>』</a:t>
            </a:r>
            <a:br>
              <a:rPr lang="en-US" altLang="zh-TW" sz="2400" dirty="0" smtClean="0"/>
            </a:br>
            <a:r>
              <a:rPr lang="en-US" altLang="zh-TW" sz="2400" dirty="0"/>
              <a:t>『</a:t>
            </a:r>
            <a:r>
              <a:rPr lang="zh-TW" altLang="en-US" sz="2400" dirty="0" smtClean="0"/>
              <a:t>如果我們要計算表面積，第一步要做什麼？</a:t>
            </a:r>
            <a:r>
              <a:rPr lang="en-US" altLang="zh-TW" sz="2400" dirty="0" smtClean="0"/>
              <a:t>』</a:t>
            </a:r>
            <a:br>
              <a:rPr lang="en-US" altLang="zh-TW" sz="2400" dirty="0" smtClean="0"/>
            </a:br>
            <a:r>
              <a:rPr lang="en-US" altLang="zh-TW" sz="2400" dirty="0" smtClean="0"/>
              <a:t>…………</a:t>
            </a:r>
            <a:br>
              <a:rPr lang="en-US" altLang="zh-TW" sz="2400" dirty="0" smtClean="0"/>
            </a:br>
            <a:r>
              <a:rPr lang="zh-TW" altLang="en-US" sz="2400" dirty="0" smtClean="0"/>
              <a:t>這是我記下的問題。」</a:t>
            </a:r>
            <a:endParaRPr lang="zh-TW" altLang="en-US" sz="24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42</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
        <p:nvSpPr>
          <p:cNvPr id="7" name="文字方塊 6"/>
          <p:cNvSpPr txBox="1"/>
          <p:nvPr/>
        </p:nvSpPr>
        <p:spPr>
          <a:xfrm>
            <a:off x="7922585" y="948156"/>
            <a:ext cx="988828" cy="461665"/>
          </a:xfrm>
          <a:prstGeom prst="rect">
            <a:avLst/>
          </a:prstGeom>
          <a:noFill/>
        </p:spPr>
        <p:txBody>
          <a:bodyPr wrap="square" rtlCol="0">
            <a:spAutoFit/>
          </a:bodyPr>
          <a:lstStyle/>
          <a:p>
            <a:r>
              <a:rPr lang="zh-TW" altLang="en-US" sz="2400" b="1" dirty="0">
                <a:solidFill>
                  <a:prstClr val="black"/>
                </a:solidFill>
                <a:latin typeface="標楷體" panose="03000509000000000000" pitchFamily="65" charset="-120"/>
                <a:ea typeface="標楷體" panose="03000509000000000000" pitchFamily="65" charset="-120"/>
              </a:rPr>
              <a:t>（續）</a:t>
            </a:r>
            <a:endParaRPr lang="zh-TW" altLang="en-US" dirty="0"/>
          </a:p>
        </p:txBody>
      </p:sp>
    </p:spTree>
    <p:extLst>
      <p:ext uri="{BB962C8B-B14F-4D97-AF65-F5344CB8AC3E}">
        <p14:creationId xmlns:p14="http://schemas.microsoft.com/office/powerpoint/2010/main" val="3673031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119821"/>
            <a:ext cx="7926948" cy="5264209"/>
          </a:xfrm>
        </p:spPr>
        <p:txBody>
          <a:bodyPr/>
          <a:lstStyle/>
          <a:p>
            <a:pPr marL="0" indent="0">
              <a:buClrTx/>
              <a:buNone/>
            </a:pPr>
            <a:r>
              <a:rPr lang="en-US" altLang="zh-TW" sz="2800" b="1" dirty="0" smtClean="0"/>
              <a:t>(</a:t>
            </a:r>
            <a:r>
              <a:rPr lang="zh-TW" altLang="en-US" sz="2800" b="1" dirty="0" smtClean="0"/>
              <a:t>三</a:t>
            </a:r>
            <a:r>
              <a:rPr lang="en-US" altLang="zh-TW" sz="2800" b="1" dirty="0" smtClean="0"/>
              <a:t>)</a:t>
            </a:r>
            <a:r>
              <a:rPr lang="zh-TW" altLang="en-US" sz="2800" b="1" dirty="0" smtClean="0"/>
              <a:t>回饋會談的實例</a:t>
            </a:r>
            <a:r>
              <a:rPr lang="en-US" altLang="zh-TW" sz="2800" b="1" dirty="0" smtClean="0"/>
              <a:t>–1.</a:t>
            </a:r>
            <a:r>
              <a:rPr lang="zh-TW" altLang="en-US" sz="2800" b="1" dirty="0" smtClean="0"/>
              <a:t>觀</a:t>
            </a:r>
            <a:r>
              <a:rPr lang="zh-TW" altLang="en-US" sz="2800" b="1" dirty="0"/>
              <a:t>課人員說明觀察</a:t>
            </a:r>
            <a:r>
              <a:rPr lang="zh-TW" altLang="en-US" sz="2800" b="1" dirty="0" smtClean="0"/>
              <a:t>資料</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a:t>節錄自</a:t>
            </a:r>
            <a:r>
              <a:rPr lang="en-US" altLang="zh-TW" dirty="0"/>
              <a:t> Kaufman, &amp; Grimm, </a:t>
            </a:r>
            <a:r>
              <a:rPr lang="en-US" altLang="zh-TW" dirty="0" smtClean="0"/>
              <a:t>2013)</a:t>
            </a:r>
          </a:p>
          <a:p>
            <a:pPr marL="361950" indent="-361950">
              <a:lnSpc>
                <a:spcPct val="100000"/>
              </a:lnSpc>
              <a:buClrTx/>
              <a:buFont typeface="標楷體" panose="03000509000000000000" pitchFamily="65" charset="-120"/>
              <a:buChar char="‐"/>
            </a:pPr>
            <a:r>
              <a:rPr lang="en-US" altLang="zh-TW" sz="2400" dirty="0" smtClean="0"/>
              <a:t>Jay</a:t>
            </a:r>
            <a:r>
              <a:rPr lang="zh-TW" altLang="en-US" sz="2400" dirty="0" smtClean="0"/>
              <a:t>開始說：「</a:t>
            </a:r>
            <a:r>
              <a:rPr lang="zh-TW" altLang="zh-TW" sz="2400" dirty="0"/>
              <a:t>我仔細聽，但僅記下三個</a:t>
            </a:r>
            <a:r>
              <a:rPr lang="zh-TW" altLang="zh-TW" sz="2400" dirty="0" smtClean="0"/>
              <a:t>問題</a:t>
            </a:r>
            <a:r>
              <a:rPr lang="zh-TW" altLang="en-US" sz="2400" dirty="0" smtClean="0"/>
              <a:t>：</a:t>
            </a:r>
            <a:r>
              <a:rPr lang="en-US" altLang="zh-TW" sz="2400" dirty="0" smtClean="0"/>
              <a:t/>
            </a:r>
            <a:br>
              <a:rPr lang="en-US" altLang="zh-TW" sz="2400" dirty="0" smtClean="0"/>
            </a:br>
            <a:r>
              <a:rPr lang="zh-TW" altLang="en-US" sz="2400" dirty="0" smtClean="0"/>
              <a:t>    </a:t>
            </a:r>
            <a:r>
              <a:rPr lang="en-US" altLang="zh-TW" sz="2400" dirty="0" smtClean="0"/>
              <a:t>Andrea</a:t>
            </a:r>
            <a:r>
              <a:rPr lang="zh-TW" altLang="zh-TW" sz="2400" dirty="0"/>
              <a:t>問</a:t>
            </a:r>
            <a:r>
              <a:rPr lang="zh-TW" altLang="zh-TW" sz="2400" dirty="0" smtClean="0"/>
              <a:t>：</a:t>
            </a:r>
            <a:r>
              <a:rPr lang="en-US" altLang="zh-TW" sz="2400" dirty="0" smtClean="0"/>
              <a:t>『</a:t>
            </a:r>
            <a:r>
              <a:rPr lang="zh-TW" altLang="zh-TW" sz="2400" dirty="0" smtClean="0"/>
              <a:t>我</a:t>
            </a:r>
            <a:r>
              <a:rPr lang="zh-TW" altLang="zh-TW" sz="2400" dirty="0"/>
              <a:t>接下來該做什麼</a:t>
            </a:r>
            <a:r>
              <a:rPr lang="zh-TW" altLang="zh-TW" sz="2400" dirty="0" smtClean="0"/>
              <a:t>﹖</a:t>
            </a:r>
            <a:r>
              <a:rPr lang="en-US" altLang="zh-TW" sz="2400" dirty="0" smtClean="0"/>
              <a:t>』</a:t>
            </a:r>
            <a:br>
              <a:rPr lang="en-US" altLang="zh-TW" sz="2400" dirty="0" smtClean="0"/>
            </a:br>
            <a:r>
              <a:rPr lang="zh-TW" altLang="en-US" sz="2400" dirty="0" smtClean="0"/>
              <a:t>    </a:t>
            </a:r>
            <a:r>
              <a:rPr lang="en-US" altLang="zh-TW" sz="2400" dirty="0" smtClean="0"/>
              <a:t>Juan</a:t>
            </a:r>
            <a:r>
              <a:rPr lang="zh-TW" altLang="zh-TW" sz="2400" dirty="0"/>
              <a:t>問</a:t>
            </a:r>
            <a:r>
              <a:rPr lang="zh-TW" altLang="zh-TW" sz="2400" dirty="0" smtClean="0"/>
              <a:t>：</a:t>
            </a:r>
            <a:r>
              <a:rPr lang="en-US" altLang="zh-TW" sz="2400" dirty="0" smtClean="0"/>
              <a:t>『</a:t>
            </a:r>
            <a:r>
              <a:rPr lang="zh-TW" altLang="zh-TW" sz="2400" dirty="0" smtClean="0"/>
              <a:t>是</a:t>
            </a:r>
            <a:r>
              <a:rPr lang="zh-TW" altLang="zh-TW" sz="2400" dirty="0"/>
              <a:t>公式</a:t>
            </a:r>
            <a:r>
              <a:rPr lang="en-US" altLang="zh-TW" sz="2400" dirty="0"/>
              <a:t>2c</a:t>
            </a:r>
            <a:r>
              <a:rPr lang="zh-TW" altLang="zh-TW" sz="2400" dirty="0"/>
              <a:t>乘以</a:t>
            </a:r>
            <a:r>
              <a:rPr lang="en-US" altLang="zh-TW" sz="2400" dirty="0"/>
              <a:t>h</a:t>
            </a:r>
            <a:r>
              <a:rPr lang="zh-TW" altLang="zh-TW" sz="2400" dirty="0"/>
              <a:t>嗎</a:t>
            </a:r>
            <a:r>
              <a:rPr lang="zh-TW" altLang="zh-TW" sz="2400" dirty="0" smtClean="0"/>
              <a:t>﹖</a:t>
            </a:r>
            <a:r>
              <a:rPr lang="en-US" altLang="zh-TW" sz="2400" dirty="0" smtClean="0"/>
              <a:t>』</a:t>
            </a:r>
            <a:br>
              <a:rPr lang="en-US" altLang="zh-TW" sz="2400" dirty="0" smtClean="0"/>
            </a:br>
            <a:r>
              <a:rPr lang="zh-TW" altLang="zh-TW" sz="2400" dirty="0" smtClean="0"/>
              <a:t>以及</a:t>
            </a:r>
            <a:r>
              <a:rPr lang="en-US" altLang="zh-TW" sz="2400" dirty="0"/>
              <a:t>Zach</a:t>
            </a:r>
            <a:r>
              <a:rPr lang="zh-TW" altLang="zh-TW" sz="2400" dirty="0"/>
              <a:t>問</a:t>
            </a:r>
            <a:r>
              <a:rPr lang="zh-TW" altLang="zh-TW" sz="2400" dirty="0" smtClean="0"/>
              <a:t>：</a:t>
            </a:r>
            <a:r>
              <a:rPr lang="en-US" altLang="zh-TW" sz="2400" dirty="0" smtClean="0"/>
              <a:t>『</a:t>
            </a:r>
            <a:r>
              <a:rPr lang="zh-TW" altLang="zh-TW" sz="2400" dirty="0" smtClean="0"/>
              <a:t>如果</a:t>
            </a:r>
            <a:r>
              <a:rPr lang="zh-TW" altLang="zh-TW" sz="2400" dirty="0"/>
              <a:t>那是圓柱體表面積的公式，那麼體積的公式是什麼</a:t>
            </a:r>
            <a:r>
              <a:rPr lang="zh-TW" altLang="zh-TW" sz="2400" dirty="0" smtClean="0"/>
              <a:t>﹖</a:t>
            </a:r>
            <a:r>
              <a:rPr lang="en-US" altLang="zh-TW" sz="2400" dirty="0" smtClean="0"/>
              <a:t>』</a:t>
            </a:r>
            <a:r>
              <a:rPr lang="zh-TW" altLang="en-US" sz="2400" dirty="0" smtClean="0"/>
              <a:t>」</a:t>
            </a:r>
            <a:endParaRPr lang="en-US" altLang="zh-TW" sz="2400" dirty="0" smtClean="0"/>
          </a:p>
          <a:p>
            <a:pPr marL="361950" indent="-361950">
              <a:lnSpc>
                <a:spcPct val="100000"/>
              </a:lnSpc>
              <a:buClrTx/>
              <a:buFont typeface="標楷體" panose="03000509000000000000" pitchFamily="65" charset="-120"/>
              <a:buChar char="‐"/>
            </a:pPr>
            <a:r>
              <a:rPr lang="en-US" altLang="zh-TW" sz="2400" dirty="0" smtClean="0"/>
              <a:t>Heather</a:t>
            </a:r>
            <a:r>
              <a:rPr lang="zh-TW" altLang="en-US" sz="2400" dirty="0" smtClean="0"/>
              <a:t>說：「</a:t>
            </a:r>
            <a:r>
              <a:rPr lang="zh-TW" altLang="en-US" sz="2400" dirty="0" smtClean="0">
                <a:solidFill>
                  <a:srgbClr val="FF0000"/>
                </a:solidFill>
              </a:rPr>
              <a:t>真有趣，</a:t>
            </a:r>
            <a:r>
              <a:rPr lang="zh-TW" altLang="zh-TW" sz="2400" dirty="0">
                <a:solidFill>
                  <a:srgbClr val="FF0000"/>
                </a:solidFill>
              </a:rPr>
              <a:t>在我們深究這些資料之前，有幾分鐘時間供各位討論對這些問題的看法</a:t>
            </a:r>
            <a:r>
              <a:rPr lang="zh-TW" altLang="zh-TW" sz="2400" dirty="0"/>
              <a:t>。</a:t>
            </a:r>
            <a:r>
              <a:rPr lang="zh-TW" altLang="en-US" sz="2400" dirty="0" smtClean="0"/>
              <a:t>」</a:t>
            </a:r>
            <a:endParaRPr lang="en-US" altLang="zh-TW" sz="24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43</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
        <p:nvSpPr>
          <p:cNvPr id="7" name="文字方塊 6"/>
          <p:cNvSpPr txBox="1"/>
          <p:nvPr/>
        </p:nvSpPr>
        <p:spPr>
          <a:xfrm>
            <a:off x="7998711" y="1119821"/>
            <a:ext cx="988828" cy="461665"/>
          </a:xfrm>
          <a:prstGeom prst="rect">
            <a:avLst/>
          </a:prstGeom>
          <a:noFill/>
        </p:spPr>
        <p:txBody>
          <a:bodyPr wrap="square" rtlCol="0">
            <a:spAutoFit/>
          </a:bodyPr>
          <a:lstStyle/>
          <a:p>
            <a:r>
              <a:rPr lang="zh-TW" altLang="en-US" sz="2400" b="1" dirty="0">
                <a:solidFill>
                  <a:prstClr val="black"/>
                </a:solidFill>
                <a:latin typeface="標楷體" panose="03000509000000000000" pitchFamily="65" charset="-120"/>
                <a:ea typeface="標楷體" panose="03000509000000000000" pitchFamily="65" charset="-120"/>
              </a:rPr>
              <a:t>（續）</a:t>
            </a:r>
            <a:endParaRPr lang="zh-TW" altLang="en-US" dirty="0"/>
          </a:p>
        </p:txBody>
      </p:sp>
    </p:spTree>
    <p:extLst>
      <p:ext uri="{BB962C8B-B14F-4D97-AF65-F5344CB8AC3E}">
        <p14:creationId xmlns:p14="http://schemas.microsoft.com/office/powerpoint/2010/main" val="208006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75479"/>
            <a:ext cx="7926948" cy="5659708"/>
          </a:xfrm>
        </p:spPr>
        <p:txBody>
          <a:bodyPr>
            <a:normAutofit/>
          </a:bodyPr>
          <a:lstStyle/>
          <a:p>
            <a:pPr marL="0" indent="0">
              <a:buClrTx/>
              <a:buNone/>
            </a:pPr>
            <a:r>
              <a:rPr lang="en-US" altLang="zh-TW" sz="2800" b="1" dirty="0" smtClean="0"/>
              <a:t>(</a:t>
            </a:r>
            <a:r>
              <a:rPr lang="zh-TW" altLang="en-US" sz="2800" b="1" dirty="0" smtClean="0"/>
              <a:t>三</a:t>
            </a:r>
            <a:r>
              <a:rPr lang="en-US" altLang="zh-TW" sz="2800" b="1" dirty="0" smtClean="0"/>
              <a:t>)</a:t>
            </a:r>
            <a:r>
              <a:rPr lang="zh-TW" altLang="en-US" sz="2800" b="1" dirty="0" smtClean="0"/>
              <a:t>回饋會談的實例</a:t>
            </a:r>
            <a:r>
              <a:rPr lang="en-US" altLang="zh-TW" sz="2800" b="1" dirty="0" smtClean="0"/>
              <a:t>–1.</a:t>
            </a:r>
            <a:r>
              <a:rPr lang="zh-TW" altLang="en-US" sz="2800" b="1" dirty="0" smtClean="0"/>
              <a:t>觀</a:t>
            </a:r>
            <a:r>
              <a:rPr lang="zh-TW" altLang="en-US" sz="2800" b="1" dirty="0"/>
              <a:t>課人員說明觀察資料</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smtClean="0"/>
              <a:t>節錄自</a:t>
            </a:r>
            <a:r>
              <a:rPr lang="en-US" altLang="zh-TW" dirty="0" smtClean="0"/>
              <a:t> </a:t>
            </a:r>
            <a:r>
              <a:rPr lang="en-US" altLang="zh-TW" dirty="0"/>
              <a:t>Kaufman, &amp; Grimm, </a:t>
            </a:r>
            <a:r>
              <a:rPr lang="en-US" altLang="zh-TW" dirty="0" smtClean="0"/>
              <a:t>2013)</a:t>
            </a:r>
          </a:p>
          <a:p>
            <a:pPr marL="361950" indent="-361950">
              <a:buClrTx/>
              <a:buFont typeface="Arial" panose="020B0604020202020204" pitchFamily="34" charset="0"/>
              <a:buChar char="•"/>
            </a:pPr>
            <a:endParaRPr lang="en-US" altLang="zh-TW" sz="2400" dirty="0" smtClean="0"/>
          </a:p>
          <a:p>
            <a:pPr marL="361950" indent="-361950">
              <a:lnSpc>
                <a:spcPts val="3500"/>
              </a:lnSpc>
              <a:buClrTx/>
              <a:buFont typeface="Arial" panose="020B0604020202020204" pitchFamily="34" charset="0"/>
              <a:buChar char="•"/>
            </a:pPr>
            <a:r>
              <a:rPr lang="zh-TW" altLang="zh-TW" sz="2400" dirty="0" smtClean="0"/>
              <a:t>就</a:t>
            </a:r>
            <a:r>
              <a:rPr lang="zh-TW" altLang="zh-TW" sz="2400" dirty="0"/>
              <a:t>像</a:t>
            </a:r>
            <a:r>
              <a:rPr lang="en-US" altLang="zh-TW" sz="2400" dirty="0"/>
              <a:t>Heather</a:t>
            </a:r>
            <a:r>
              <a:rPr lang="zh-TW" altLang="zh-TW" sz="2400" dirty="0"/>
              <a:t>一樣，在回饋會談的</a:t>
            </a:r>
            <a:r>
              <a:rPr lang="zh-TW" altLang="zh-TW" sz="2400" dirty="0">
                <a:solidFill>
                  <a:srgbClr val="0070C0"/>
                </a:solidFill>
              </a:rPr>
              <a:t>第一階段</a:t>
            </a:r>
            <a:r>
              <a:rPr lang="zh-TW" altLang="zh-TW" sz="2400" dirty="0"/>
              <a:t>中雖保持緘默，但同時仍具備關鍵角色</a:t>
            </a:r>
            <a:r>
              <a:rPr lang="zh-TW" altLang="zh-TW" sz="2400" dirty="0" smtClean="0"/>
              <a:t>：</a:t>
            </a:r>
            <a:r>
              <a:rPr lang="zh-TW" altLang="en-US" sz="2400" dirty="0" smtClean="0">
                <a:solidFill>
                  <a:srgbClr val="FF0000"/>
                </a:solidFill>
              </a:rPr>
              <a:t>蒐</a:t>
            </a:r>
            <a:r>
              <a:rPr lang="zh-TW" altLang="zh-TW" sz="2400" dirty="0" smtClean="0">
                <a:solidFill>
                  <a:srgbClr val="FF0000"/>
                </a:solidFill>
              </a:rPr>
              <a:t>集</a:t>
            </a:r>
            <a:r>
              <a:rPr lang="zh-TW" altLang="zh-TW" sz="2400" dirty="0">
                <a:solidFill>
                  <a:srgbClr val="FF0000"/>
                </a:solidFill>
              </a:rPr>
              <a:t>所有資料並開始思慮</a:t>
            </a:r>
            <a:r>
              <a:rPr lang="zh-TW" altLang="zh-TW" sz="2400" dirty="0"/>
              <a:t>資料對所設定焦點問題的蘊義，而</a:t>
            </a:r>
            <a:r>
              <a:rPr lang="zh-TW" altLang="zh-TW" sz="2400" dirty="0">
                <a:solidFill>
                  <a:srgbClr val="0070C0"/>
                </a:solidFill>
              </a:rPr>
              <a:t>當夥伴教師開始討論資料的意義時，也會帶來獨特的見解與</a:t>
            </a:r>
            <a:r>
              <a:rPr lang="zh-TW" altLang="zh-TW" sz="2400" dirty="0" smtClean="0">
                <a:solidFill>
                  <a:srgbClr val="0070C0"/>
                </a:solidFill>
              </a:rPr>
              <a:t>觀點</a:t>
            </a:r>
            <a:endParaRPr lang="zh-TW" altLang="zh-TW" sz="2400" dirty="0"/>
          </a:p>
          <a:p>
            <a:pPr marL="361950" indent="-361950">
              <a:buClrTx/>
              <a:buFont typeface="Arial" panose="020B0604020202020204" pitchFamily="34" charset="0"/>
              <a:buChar char="•"/>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44</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
        <p:nvSpPr>
          <p:cNvPr id="8" name="文字方塊 7"/>
          <p:cNvSpPr txBox="1"/>
          <p:nvPr/>
        </p:nvSpPr>
        <p:spPr>
          <a:xfrm>
            <a:off x="7947247" y="1074684"/>
            <a:ext cx="988828" cy="461665"/>
          </a:xfrm>
          <a:prstGeom prst="rect">
            <a:avLst/>
          </a:prstGeom>
          <a:noFill/>
        </p:spPr>
        <p:txBody>
          <a:bodyPr wrap="square" rtlCol="0">
            <a:spAutoFit/>
          </a:bodyPr>
          <a:lstStyle/>
          <a:p>
            <a:r>
              <a:rPr lang="zh-TW" altLang="en-US" sz="2400" b="1" dirty="0">
                <a:solidFill>
                  <a:prstClr val="black"/>
                </a:solidFill>
                <a:latin typeface="標楷體" panose="03000509000000000000" pitchFamily="65" charset="-120"/>
                <a:ea typeface="標楷體" panose="03000509000000000000" pitchFamily="65" charset="-120"/>
              </a:rPr>
              <a:t>（續）</a:t>
            </a:r>
            <a:endParaRPr lang="zh-TW" altLang="en-US" dirty="0"/>
          </a:p>
        </p:txBody>
      </p:sp>
    </p:spTree>
    <p:extLst>
      <p:ext uri="{BB962C8B-B14F-4D97-AF65-F5344CB8AC3E}">
        <p14:creationId xmlns:p14="http://schemas.microsoft.com/office/powerpoint/2010/main" val="1718844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62098" y="1032563"/>
            <a:ext cx="7866439" cy="5659708"/>
          </a:xfrm>
        </p:spPr>
        <p:txBody>
          <a:bodyPr>
            <a:normAutofit/>
          </a:bodyPr>
          <a:lstStyle/>
          <a:p>
            <a:pPr marL="0" indent="0">
              <a:buClrTx/>
              <a:buNone/>
            </a:pPr>
            <a:r>
              <a:rPr lang="en-US" altLang="zh-TW" sz="2800" b="1" dirty="0" smtClean="0"/>
              <a:t>(</a:t>
            </a:r>
            <a:r>
              <a:rPr lang="zh-TW" altLang="en-US" sz="2800" b="1" dirty="0" smtClean="0"/>
              <a:t>三</a:t>
            </a:r>
            <a:r>
              <a:rPr lang="en-US" altLang="zh-TW" sz="2800" b="1" dirty="0" smtClean="0"/>
              <a:t>)</a:t>
            </a:r>
            <a:r>
              <a:rPr lang="zh-TW" altLang="en-US" sz="2800" b="1" dirty="0" smtClean="0"/>
              <a:t>回饋會談的實例</a:t>
            </a:r>
            <a:r>
              <a:rPr lang="en-US" altLang="zh-TW" sz="2800" b="1" dirty="0" smtClean="0"/>
              <a:t>–2.</a:t>
            </a:r>
            <a:r>
              <a:rPr lang="zh-TW" altLang="en-US" sz="2800" b="1" dirty="0" smtClean="0"/>
              <a:t>授課</a:t>
            </a:r>
            <a:r>
              <a:rPr lang="zh-TW" altLang="en-US" sz="2800" b="1" dirty="0"/>
              <a:t>教師</a:t>
            </a:r>
            <a:r>
              <a:rPr lang="zh-TW" altLang="en-US" sz="2800" b="1" dirty="0" smtClean="0"/>
              <a:t>反省及說明</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smtClean="0"/>
              <a:t>節錄自</a:t>
            </a:r>
            <a:r>
              <a:rPr lang="en-US" altLang="zh-TW" dirty="0" smtClean="0"/>
              <a:t> Kaufman, &amp; Grimm, 2013)</a:t>
            </a:r>
          </a:p>
          <a:p>
            <a:pPr marL="358775" indent="-358775">
              <a:lnSpc>
                <a:spcPts val="3600"/>
              </a:lnSpc>
              <a:buClrTx/>
              <a:buFont typeface="標楷體" panose="03000509000000000000" pitchFamily="65" charset="-120"/>
              <a:buChar char="‐"/>
            </a:pPr>
            <a:r>
              <a:rPr lang="zh-TW" altLang="en-US" sz="2800" b="1" dirty="0"/>
              <a:t>授課</a:t>
            </a:r>
            <a:r>
              <a:rPr lang="zh-TW" altLang="zh-TW" sz="2800" b="1" dirty="0" smtClean="0"/>
              <a:t>教師</a:t>
            </a:r>
            <a:r>
              <a:rPr lang="zh-TW" altLang="zh-TW" sz="2800" b="1" dirty="0"/>
              <a:t>反省</a:t>
            </a:r>
            <a:r>
              <a:rPr lang="zh-TW" altLang="zh-TW" sz="2800" b="1" dirty="0" smtClean="0"/>
              <a:t>所</a:t>
            </a:r>
            <a:r>
              <a:rPr lang="zh-TW" altLang="en-US" sz="2800" b="1" dirty="0" smtClean="0"/>
              <a:t>蒐</a:t>
            </a:r>
            <a:r>
              <a:rPr lang="zh-TW" altLang="zh-TW" sz="2800" b="1" dirty="0" smtClean="0"/>
              <a:t>集</a:t>
            </a:r>
            <a:r>
              <a:rPr lang="zh-TW" altLang="zh-TW" sz="2800" b="1" dirty="0"/>
              <a:t>到的</a:t>
            </a:r>
            <a:r>
              <a:rPr lang="zh-TW" altLang="zh-TW" sz="2800" b="1" dirty="0" smtClean="0"/>
              <a:t>資料</a:t>
            </a:r>
            <a:r>
              <a:rPr lang="en-US" altLang="zh-TW" sz="2800" b="1" dirty="0" smtClean="0"/>
              <a:t/>
            </a:r>
            <a:br>
              <a:rPr lang="en-US" altLang="zh-TW" sz="2800" b="1" dirty="0" smtClean="0"/>
            </a:br>
            <a:r>
              <a:rPr lang="zh-TW" altLang="zh-TW" sz="2400" dirty="0"/>
              <a:t>在回饋會談的前</a:t>
            </a:r>
            <a:r>
              <a:rPr lang="en-US" altLang="zh-TW" sz="2400" dirty="0"/>
              <a:t>8</a:t>
            </a:r>
            <a:r>
              <a:rPr lang="zh-TW" altLang="zh-TW" sz="2400" dirty="0"/>
              <a:t>分鐘已完成許多任務，因許多資料對教學的意義和相關的想法已經縈繞在腦海中，要不然這些資料需要一段時間的篩選，無法像在這麼有效率的會談中快速處理。總之，現在正是</a:t>
            </a:r>
            <a:r>
              <a:rPr lang="zh-TW" altLang="zh-TW" sz="2400" dirty="0">
                <a:solidFill>
                  <a:srgbClr val="FF0000"/>
                </a:solidFill>
              </a:rPr>
              <a:t>探討這些資料如何回應所設定聚焦問題</a:t>
            </a:r>
            <a:r>
              <a:rPr lang="zh-TW" altLang="zh-TW" sz="2400" dirty="0"/>
              <a:t>之時機，也是好好</a:t>
            </a:r>
            <a:r>
              <a:rPr lang="zh-TW" altLang="zh-TW" sz="2400" dirty="0">
                <a:solidFill>
                  <a:srgbClr val="FF0000"/>
                </a:solidFill>
              </a:rPr>
              <a:t>思慮其對教學改善意義</a:t>
            </a:r>
            <a:r>
              <a:rPr lang="zh-TW" altLang="zh-TW" sz="2400" dirty="0"/>
              <a:t>的</a:t>
            </a:r>
            <a:r>
              <a:rPr lang="zh-TW" altLang="zh-TW" sz="2400" dirty="0" smtClean="0"/>
              <a:t>時刻</a:t>
            </a:r>
            <a:endParaRPr lang="en-US" altLang="zh-TW" sz="2400" dirty="0" smtClean="0"/>
          </a:p>
          <a:p>
            <a:pPr marL="358775" indent="-358775">
              <a:buClrTx/>
              <a:buFont typeface="標楷體" panose="03000509000000000000" pitchFamily="65" charset="-120"/>
              <a:buChar char="‐"/>
            </a:pPr>
            <a:endParaRPr lang="zh-TW" altLang="zh-TW" dirty="0"/>
          </a:p>
          <a:p>
            <a:pPr marL="358775" indent="-358775">
              <a:buClrTx/>
              <a:buFont typeface="標楷體" panose="03000509000000000000" pitchFamily="65" charset="-120"/>
              <a:buChar char="‐"/>
            </a:pPr>
            <a:endParaRPr lang="zh-TW" altLang="zh-TW"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45</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942277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0"/>
            <a:ext cx="7952939" cy="5849939"/>
          </a:xfrm>
        </p:spPr>
        <p:txBody>
          <a:bodyPr>
            <a:normAutofit fontScale="55000" lnSpcReduction="20000"/>
          </a:bodyPr>
          <a:lstStyle/>
          <a:p>
            <a:pPr marL="0" indent="0">
              <a:buClrTx/>
              <a:buNone/>
            </a:pPr>
            <a:r>
              <a:rPr lang="en-US" altLang="zh-TW" sz="5100" b="1" dirty="0"/>
              <a:t>(</a:t>
            </a:r>
            <a:r>
              <a:rPr lang="zh-TW" altLang="en-US" sz="5100" b="1" dirty="0"/>
              <a:t>三</a:t>
            </a:r>
            <a:r>
              <a:rPr lang="en-US" altLang="zh-TW" sz="5100" b="1" dirty="0"/>
              <a:t>)</a:t>
            </a:r>
            <a:r>
              <a:rPr lang="zh-TW" altLang="en-US" sz="5100" b="1" dirty="0"/>
              <a:t>回饋會談的實例</a:t>
            </a:r>
            <a:r>
              <a:rPr lang="en-US" altLang="zh-TW" sz="5100" b="1" dirty="0" smtClean="0"/>
              <a:t>–2.</a:t>
            </a:r>
            <a:r>
              <a:rPr lang="zh-TW" altLang="en-US" sz="5100" b="1" dirty="0" smtClean="0"/>
              <a:t>授課</a:t>
            </a:r>
            <a:r>
              <a:rPr lang="zh-TW" altLang="en-US" sz="5100" b="1" dirty="0"/>
              <a:t>教師反省及</a:t>
            </a:r>
            <a:r>
              <a:rPr lang="zh-TW" altLang="en-US" sz="5100" b="1" dirty="0" smtClean="0"/>
              <a:t>說明</a:t>
            </a:r>
            <a:r>
              <a:rPr lang="zh-TW" altLang="en-US" sz="5100" b="1" dirty="0">
                <a:solidFill>
                  <a:prstClr val="black"/>
                </a:solidFill>
              </a:rPr>
              <a:t>（續）</a:t>
            </a:r>
            <a:r>
              <a:rPr lang="en-US" altLang="zh-TW" sz="5100" b="1" dirty="0"/>
              <a:t/>
            </a:r>
            <a:br>
              <a:rPr lang="en-US" altLang="zh-TW" sz="5100" b="1" dirty="0"/>
            </a:br>
            <a:r>
              <a:rPr lang="zh-TW" altLang="en-US" sz="3800" b="1" dirty="0" smtClean="0"/>
              <a:t>                           </a:t>
            </a:r>
            <a:r>
              <a:rPr lang="en-US" altLang="zh-TW" sz="3800" dirty="0" smtClean="0"/>
              <a:t>(</a:t>
            </a:r>
            <a:r>
              <a:rPr lang="zh-TW" altLang="zh-TW" sz="3800" dirty="0" smtClean="0"/>
              <a:t>節錄自</a:t>
            </a:r>
            <a:r>
              <a:rPr lang="en-US" altLang="zh-TW" sz="3800" dirty="0" smtClean="0"/>
              <a:t> </a:t>
            </a:r>
            <a:r>
              <a:rPr lang="en-US" altLang="zh-TW" sz="3800" dirty="0"/>
              <a:t>Kaufman, &amp; Grimm, </a:t>
            </a:r>
            <a:r>
              <a:rPr lang="en-US" altLang="zh-TW" sz="3800" dirty="0" smtClean="0"/>
              <a:t>2013)</a:t>
            </a:r>
            <a:r>
              <a:rPr lang="zh-TW" altLang="en-US" sz="3800" dirty="0" smtClean="0"/>
              <a:t> </a:t>
            </a:r>
            <a:endParaRPr lang="en-US" altLang="zh-TW" sz="3800" dirty="0"/>
          </a:p>
          <a:p>
            <a:pPr marL="0" indent="0">
              <a:lnSpc>
                <a:spcPts val="2500"/>
              </a:lnSpc>
              <a:buClrTx/>
              <a:buNone/>
            </a:pPr>
            <a:r>
              <a:rPr lang="en-US" altLang="zh-TW" sz="4000" dirty="0" smtClean="0"/>
              <a:t>-</a:t>
            </a:r>
            <a:r>
              <a:rPr lang="zh-TW" altLang="en-US" sz="4000" dirty="0" smtClean="0"/>
              <a:t> </a:t>
            </a:r>
            <a:r>
              <a:rPr lang="en-US" altLang="zh-TW" sz="4000" dirty="0" smtClean="0"/>
              <a:t>Heather</a:t>
            </a:r>
            <a:r>
              <a:rPr lang="zh-TW" altLang="zh-TW" sz="4000" dirty="0"/>
              <a:t>於回饋會談</a:t>
            </a:r>
            <a:r>
              <a:rPr lang="zh-TW" altLang="zh-TW" sz="4000" dirty="0" smtClean="0"/>
              <a:t>中的</a:t>
            </a:r>
            <a:r>
              <a:rPr lang="zh-TW" altLang="zh-TW" sz="4000" dirty="0"/>
              <a:t>反省</a:t>
            </a:r>
            <a:r>
              <a:rPr lang="zh-TW" altLang="zh-TW" sz="4000" dirty="0" smtClean="0"/>
              <a:t>：</a:t>
            </a:r>
            <a:r>
              <a:rPr lang="en-US" altLang="zh-TW" sz="4000" dirty="0" smtClean="0"/>
              <a:t/>
            </a:r>
            <a:br>
              <a:rPr lang="en-US" altLang="zh-TW" sz="4000" dirty="0" smtClean="0"/>
            </a:br>
            <a:r>
              <a:rPr lang="zh-TW" altLang="en-US" sz="4000" dirty="0" smtClean="0"/>
              <a:t>    </a:t>
            </a:r>
            <a:r>
              <a:rPr lang="zh-TW" altLang="zh-TW" sz="4000" dirty="0" smtClean="0"/>
              <a:t>妳</a:t>
            </a:r>
            <a:r>
              <a:rPr lang="zh-TW" altLang="zh-TW" sz="4000" dirty="0"/>
              <a:t>知道聽到這麼多我提的問題，是多麼令人訝異！我總是認為問題是激發學生思考的良方，但我也懷疑我所提的問題在課堂上是否真的讓學生能從事思考。</a:t>
            </a:r>
            <a:r>
              <a:rPr lang="en-US" altLang="zh-TW" sz="4000" dirty="0"/>
              <a:t>Margaret</a:t>
            </a:r>
            <a:r>
              <a:rPr lang="zh-TW" altLang="zh-TW" sz="4000" dirty="0"/>
              <a:t>！當妳分享妳記下的資料時，</a:t>
            </a:r>
            <a:r>
              <a:rPr lang="zh-TW" altLang="zh-TW" sz="4000" dirty="0">
                <a:solidFill>
                  <a:srgbClr val="FF0000"/>
                </a:solidFill>
              </a:rPr>
              <a:t>我留意到有些提示對於學生思考接下來的問題是必要的，但現在我看到紙上所抄錄的這些問題後，我懷疑是否也妨礙了培養學生必要技能以獨立解決問題的目標，</a:t>
            </a:r>
            <a:r>
              <a:rPr lang="zh-TW" altLang="zh-TW" sz="4000" dirty="0"/>
              <a:t>如果我一直促發他們思考，他們該如何培養自學能力？</a:t>
            </a:r>
            <a:endParaRPr lang="en-US" altLang="zh-TW" sz="4000" dirty="0"/>
          </a:p>
          <a:p>
            <a:pPr indent="0">
              <a:lnSpc>
                <a:spcPts val="2500"/>
              </a:lnSpc>
            </a:pPr>
            <a:r>
              <a:rPr lang="zh-TW" altLang="en-US" sz="4000" dirty="0" smtClean="0"/>
              <a:t>   </a:t>
            </a:r>
            <a:r>
              <a:rPr lang="zh-TW" altLang="zh-TW" sz="4000" dirty="0" smtClean="0"/>
              <a:t>我</a:t>
            </a:r>
            <a:r>
              <a:rPr lang="zh-TW" altLang="zh-TW" sz="4000" dirty="0"/>
              <a:t>也真的對學生所提問題的數量感興趣，只有三個嗎？我不認為。在課堂結束後，我所蒐集到的學生回饋，我知道他們大都學會計算表面積的過程。</a:t>
            </a:r>
            <a:r>
              <a:rPr lang="zh-TW" altLang="zh-TW" sz="4000" dirty="0">
                <a:solidFill>
                  <a:srgbClr val="FF0000"/>
                </a:solidFill>
              </a:rPr>
              <a:t>結合他們對我的提問，他們的學習結果讓我了解到，在他們思考時，我不需提供太多的學習鷹架，而應聚焦在引導他們從事我設定的思考目標。</a:t>
            </a:r>
            <a:r>
              <a:rPr lang="zh-TW" altLang="zh-TW" sz="4000" dirty="0"/>
              <a:t>我認為他們將會從這些數學題目中，學習到所需的解題程序而獲益，因此無須我直接和不斷地提示</a:t>
            </a:r>
            <a:r>
              <a:rPr lang="zh-TW" altLang="zh-TW" sz="4000" dirty="0" smtClean="0"/>
              <a:t>。</a:t>
            </a:r>
            <a:r>
              <a:rPr lang="zh-TW" altLang="en-US" sz="4000" dirty="0" smtClean="0"/>
              <a:t> </a:t>
            </a:r>
            <a:endParaRPr lang="zh-TW" altLang="zh-TW" sz="40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46</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29885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26948" cy="5659708"/>
          </a:xfrm>
        </p:spPr>
        <p:txBody>
          <a:bodyPr>
            <a:normAutofit/>
          </a:bodyPr>
          <a:lstStyle/>
          <a:p>
            <a:pPr marL="0" indent="0">
              <a:buClrTx/>
              <a:buNone/>
            </a:pPr>
            <a:r>
              <a:rPr lang="en-US" altLang="zh-TW" sz="2800" b="1" dirty="0"/>
              <a:t>(</a:t>
            </a:r>
            <a:r>
              <a:rPr lang="zh-TW" altLang="en-US" sz="2800" b="1" dirty="0"/>
              <a:t>三</a:t>
            </a:r>
            <a:r>
              <a:rPr lang="en-US" altLang="zh-TW" sz="2800" b="1" dirty="0"/>
              <a:t>)</a:t>
            </a:r>
            <a:r>
              <a:rPr lang="zh-TW" altLang="en-US" sz="2800" b="1" spc="-150" dirty="0"/>
              <a:t>回饋會談的</a:t>
            </a:r>
            <a:r>
              <a:rPr lang="zh-TW" altLang="en-US" sz="2800" b="1" spc="-150" dirty="0" smtClean="0"/>
              <a:t>實例</a:t>
            </a:r>
            <a:r>
              <a:rPr lang="en-US" altLang="zh-TW" sz="2800" b="1" spc="-150" dirty="0" smtClean="0"/>
              <a:t>–3.</a:t>
            </a:r>
            <a:r>
              <a:rPr lang="zh-TW" altLang="en-US" sz="2800" b="1" spc="-150" dirty="0" smtClean="0"/>
              <a:t>討論公開授課的收穫與啟發</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smtClean="0"/>
              <a:t>節錄自</a:t>
            </a:r>
            <a:r>
              <a:rPr lang="en-US" altLang="zh-TW" dirty="0" smtClean="0"/>
              <a:t> </a:t>
            </a:r>
            <a:r>
              <a:rPr lang="en-US" altLang="zh-TW" dirty="0"/>
              <a:t>Kaufman, &amp; Grimm, </a:t>
            </a:r>
            <a:r>
              <a:rPr lang="en-US" altLang="zh-TW" dirty="0" smtClean="0"/>
              <a:t>2013)</a:t>
            </a:r>
          </a:p>
          <a:p>
            <a:pPr marL="358775" indent="-358775">
              <a:lnSpc>
                <a:spcPts val="4000"/>
              </a:lnSpc>
              <a:buClrTx/>
              <a:buFont typeface="標楷體" panose="03000509000000000000" pitchFamily="65" charset="-120"/>
              <a:buChar char="‐"/>
            </a:pPr>
            <a:r>
              <a:rPr lang="zh-TW" altLang="en-US" sz="2800" b="1" dirty="0" smtClean="0"/>
              <a:t>授課教師與觀課人員討論後續步驟</a:t>
            </a:r>
            <a:r>
              <a:rPr lang="en-US" altLang="zh-TW" sz="2800" b="1" dirty="0" smtClean="0"/>
              <a:t/>
            </a:r>
            <a:br>
              <a:rPr lang="en-US" altLang="zh-TW" sz="2800" b="1" dirty="0" smtClean="0"/>
            </a:br>
            <a:r>
              <a:rPr lang="zh-TW" altLang="en-US" sz="2800" b="1" dirty="0" smtClean="0"/>
              <a:t>（未來行動策略）</a:t>
            </a:r>
            <a:endParaRPr lang="en-US" altLang="zh-TW" sz="2800" dirty="0"/>
          </a:p>
          <a:p>
            <a:pPr marL="628650" indent="-268288">
              <a:lnSpc>
                <a:spcPts val="4000"/>
              </a:lnSpc>
              <a:buClrTx/>
              <a:buFont typeface="Wingdings" panose="05000000000000000000" pitchFamily="2" charset="2"/>
              <a:buChar char="ü"/>
            </a:pPr>
            <a:r>
              <a:rPr lang="zh-TW" altLang="en-US" sz="2600" dirty="0" smtClean="0"/>
              <a:t>回饋會談流程中，</a:t>
            </a:r>
            <a:r>
              <a:rPr lang="en-US" altLang="zh-TW" sz="2600" dirty="0" smtClean="0"/>
              <a:t>TDO</a:t>
            </a:r>
            <a:r>
              <a:rPr lang="zh-TW" altLang="en-US" sz="2600" dirty="0" smtClean="0"/>
              <a:t>學習的總結在於授課教師與觀課人員能利用機會，致力於特定</a:t>
            </a:r>
            <a:r>
              <a:rPr lang="zh-TW" altLang="en-US" sz="2600" dirty="0" smtClean="0">
                <a:solidFill>
                  <a:srgbClr val="FF0000"/>
                </a:solidFill>
              </a:rPr>
              <a:t>教學的精緻化</a:t>
            </a:r>
            <a:endParaRPr lang="en-US" altLang="zh-TW" sz="2600" dirty="0" smtClean="0">
              <a:solidFill>
                <a:srgbClr val="FF0000"/>
              </a:solidFill>
            </a:endParaRPr>
          </a:p>
          <a:p>
            <a:pPr marL="628650" indent="-268288">
              <a:lnSpc>
                <a:spcPts val="4000"/>
              </a:lnSpc>
              <a:buClrTx/>
              <a:buFont typeface="Wingdings" panose="05000000000000000000" pitchFamily="2" charset="2"/>
              <a:buChar char="ü"/>
            </a:pPr>
            <a:r>
              <a:rPr lang="zh-TW" altLang="en-US" sz="2600" dirty="0" smtClean="0"/>
              <a:t>由</a:t>
            </a:r>
            <a:r>
              <a:rPr lang="en-US" altLang="zh-TW" sz="2600" dirty="0"/>
              <a:t>TDO</a:t>
            </a:r>
            <a:r>
              <a:rPr lang="zh-TW" altLang="en-US" sz="2600" dirty="0"/>
              <a:t>汲取的經驗所產生之教學價值的</a:t>
            </a:r>
            <a:r>
              <a:rPr lang="zh-TW" altLang="en-US" sz="2600" dirty="0" smtClean="0"/>
              <a:t>增益</a:t>
            </a:r>
            <a:r>
              <a:rPr lang="zh-TW" altLang="en-US" sz="2600" dirty="0"/>
              <a:t>，在於能確定教學需做的</a:t>
            </a:r>
            <a:r>
              <a:rPr lang="zh-TW" altLang="en-US" sz="2600" dirty="0">
                <a:solidFill>
                  <a:srgbClr val="FF0000"/>
                </a:solidFill>
              </a:rPr>
              <a:t>改變</a:t>
            </a:r>
            <a:r>
              <a:rPr lang="zh-TW" altLang="en-US" sz="2600" dirty="0"/>
              <a:t>與致力</a:t>
            </a:r>
            <a:r>
              <a:rPr lang="zh-TW" altLang="en-US" sz="2600" dirty="0" smtClean="0"/>
              <a:t>於改變</a:t>
            </a:r>
            <a:r>
              <a:rPr lang="zh-TW" altLang="en-US" sz="2600" dirty="0"/>
              <a:t>的</a:t>
            </a:r>
            <a:r>
              <a:rPr lang="zh-TW" altLang="en-US" sz="2600" dirty="0" smtClean="0">
                <a:solidFill>
                  <a:srgbClr val="FF0000"/>
                </a:solidFill>
              </a:rPr>
              <a:t>契機</a:t>
            </a:r>
            <a:endParaRPr lang="zh-TW" altLang="en-US" sz="2600" dirty="0"/>
          </a:p>
          <a:p>
            <a:pPr marL="358775" indent="-358775">
              <a:lnSpc>
                <a:spcPts val="4000"/>
              </a:lnSpc>
              <a:buClrTx/>
              <a:buFont typeface="標楷體" panose="03000509000000000000" pitchFamily="65" charset="-120"/>
              <a:buChar char="‐"/>
            </a:pPr>
            <a:endParaRPr lang="zh-TW" altLang="en-US" sz="2400" dirty="0" smtClean="0"/>
          </a:p>
          <a:p>
            <a:pPr marL="358775" indent="-358775">
              <a:lnSpc>
                <a:spcPct val="110000"/>
              </a:lnSpc>
              <a:buClrTx/>
              <a:buFont typeface="標楷體" panose="03000509000000000000" pitchFamily="65" charset="-120"/>
              <a:buChar char="‐"/>
            </a:pPr>
            <a:endParaRPr lang="zh-TW" altLang="en-US" sz="2400" dirty="0"/>
          </a:p>
          <a:p>
            <a:pPr marL="358775" indent="-358775">
              <a:lnSpc>
                <a:spcPct val="110000"/>
              </a:lnSpc>
              <a:buClrTx/>
              <a:buFont typeface="標楷體" panose="03000509000000000000" pitchFamily="65" charset="-120"/>
              <a:buChar char="‐"/>
            </a:pPr>
            <a:endParaRPr lang="zh-TW" altLang="zh-TW" sz="24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47</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485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26948" cy="5659708"/>
          </a:xfrm>
        </p:spPr>
        <p:txBody>
          <a:bodyPr>
            <a:normAutofit/>
          </a:bodyPr>
          <a:lstStyle/>
          <a:p>
            <a:pPr marL="0" indent="0">
              <a:buClrTx/>
              <a:buNone/>
            </a:pPr>
            <a:r>
              <a:rPr lang="en-US" altLang="zh-TW" sz="2800" b="1" dirty="0"/>
              <a:t>(</a:t>
            </a:r>
            <a:r>
              <a:rPr lang="zh-TW" altLang="en-US" sz="2800" b="1" dirty="0"/>
              <a:t>三</a:t>
            </a:r>
            <a:r>
              <a:rPr lang="en-US" altLang="zh-TW" sz="2800" b="1" dirty="0"/>
              <a:t>)</a:t>
            </a:r>
            <a:r>
              <a:rPr lang="zh-TW" altLang="en-US" sz="2800" b="1" spc="-150" dirty="0"/>
              <a:t>回饋會談的實例</a:t>
            </a:r>
            <a:r>
              <a:rPr lang="en-US" altLang="zh-TW" sz="2800" b="1" spc="-150" dirty="0"/>
              <a:t>–3.</a:t>
            </a:r>
            <a:r>
              <a:rPr lang="zh-TW" altLang="en-US" sz="2800" b="1" spc="-150" dirty="0"/>
              <a:t>討論公開授課的收穫與啟發</a:t>
            </a:r>
            <a:r>
              <a:rPr lang="en-US" altLang="zh-TW" sz="2800" b="1" dirty="0"/>
              <a:t/>
            </a:r>
            <a:br>
              <a:rPr lang="en-US" altLang="zh-TW" sz="2800" b="1" dirty="0"/>
            </a:br>
            <a:r>
              <a:rPr lang="zh-TW" altLang="en-US" sz="2800" b="1" dirty="0" smtClean="0"/>
              <a:t>                    </a:t>
            </a:r>
            <a:r>
              <a:rPr lang="en-US" altLang="zh-TW" dirty="0" smtClean="0"/>
              <a:t>(</a:t>
            </a:r>
            <a:r>
              <a:rPr lang="zh-TW" altLang="zh-TW" dirty="0" smtClean="0"/>
              <a:t>節錄自</a:t>
            </a:r>
            <a:r>
              <a:rPr lang="en-US" altLang="zh-TW" dirty="0" smtClean="0"/>
              <a:t> </a:t>
            </a:r>
            <a:r>
              <a:rPr lang="en-US" altLang="zh-TW" dirty="0"/>
              <a:t>Kaufman, &amp; </a:t>
            </a:r>
            <a:r>
              <a:rPr lang="en-US" altLang="zh-TW" dirty="0" smtClean="0"/>
              <a:t>Grimm</a:t>
            </a:r>
            <a:r>
              <a:rPr lang="en-US" altLang="zh-TW" dirty="0"/>
              <a:t>, </a:t>
            </a:r>
            <a:r>
              <a:rPr lang="en-US" altLang="zh-TW" dirty="0" smtClean="0"/>
              <a:t>2013)</a:t>
            </a:r>
          </a:p>
          <a:p>
            <a:pPr marL="358775" indent="-358775">
              <a:lnSpc>
                <a:spcPts val="3000"/>
              </a:lnSpc>
              <a:buClrTx/>
              <a:buFont typeface="標楷體" panose="03000509000000000000" pitchFamily="65" charset="-120"/>
              <a:buChar char="‐"/>
            </a:pPr>
            <a:r>
              <a:rPr lang="en-US" altLang="zh-TW" sz="2600" dirty="0"/>
              <a:t>Heather</a:t>
            </a:r>
            <a:r>
              <a:rPr lang="zh-TW" altLang="zh-TW" sz="2600" dirty="0"/>
              <a:t>說：</a:t>
            </a:r>
            <a:r>
              <a:rPr lang="zh-TW" altLang="zh-TW" sz="2600" dirty="0" smtClean="0"/>
              <a:t>「</a:t>
            </a:r>
            <a:r>
              <a:rPr lang="zh-TW" altLang="zh-TW" sz="2600" dirty="0"/>
              <a:t>好的，我們現在準備討論後續階段</a:t>
            </a:r>
            <a:r>
              <a:rPr lang="zh-TW" altLang="zh-TW" sz="2600" dirty="0" smtClean="0"/>
              <a:t>。我</a:t>
            </a:r>
            <a:r>
              <a:rPr lang="zh-TW" altLang="zh-TW" sz="2600" dirty="0"/>
              <a:t>先開始，但如果有需要，大家可以隨時插入討論。就如同所先前提過的，</a:t>
            </a:r>
            <a:r>
              <a:rPr lang="zh-TW" altLang="zh-TW" sz="2600" dirty="0" smtClean="0"/>
              <a:t>所</a:t>
            </a:r>
            <a:r>
              <a:rPr lang="zh-TW" altLang="en-US" sz="2600" dirty="0" smtClean="0"/>
              <a:t>蒐</a:t>
            </a:r>
            <a:r>
              <a:rPr lang="zh-TW" altLang="zh-TW" sz="2600" dirty="0" smtClean="0"/>
              <a:t>集</a:t>
            </a:r>
            <a:r>
              <a:rPr lang="zh-TW" altLang="zh-TW" sz="2600" dirty="0"/>
              <a:t>到的</a:t>
            </a:r>
            <a:r>
              <a:rPr lang="zh-TW" altLang="zh-TW" sz="2600" dirty="0" smtClean="0"/>
              <a:t>資料</a:t>
            </a:r>
            <a:r>
              <a:rPr lang="zh-TW" altLang="en-US" sz="2600" dirty="0" smtClean="0"/>
              <a:t>，</a:t>
            </a:r>
            <a:r>
              <a:rPr lang="zh-TW" altLang="zh-TW" sz="2600" dirty="0" smtClean="0"/>
              <a:t>讓</a:t>
            </a:r>
            <a:r>
              <a:rPr lang="zh-TW" altLang="zh-TW" sz="2600" dirty="0"/>
              <a:t>我思考在課堂上提問的方式以及學生監控自己思考過程的</a:t>
            </a:r>
            <a:r>
              <a:rPr lang="zh-TW" altLang="zh-TW" sz="2600" dirty="0" smtClean="0"/>
              <a:t>能力</a:t>
            </a:r>
            <a:r>
              <a:rPr lang="en-US" altLang="zh-TW" sz="2600" dirty="0" smtClean="0"/>
              <a:t>…</a:t>
            </a:r>
            <a:r>
              <a:rPr lang="zh-TW" altLang="en-US" sz="2600" dirty="0" smtClean="0"/>
              <a:t>（略）</a:t>
            </a:r>
            <a:r>
              <a:rPr lang="zh-TW" altLang="zh-TW" sz="2600" dirty="0" smtClean="0">
                <a:solidFill>
                  <a:srgbClr val="FF0000"/>
                </a:solidFill>
              </a:rPr>
              <a:t>這</a:t>
            </a:r>
            <a:r>
              <a:rPr lang="zh-TW" altLang="zh-TW" sz="2600" dirty="0">
                <a:solidFill>
                  <a:srgbClr val="FF0000"/>
                </a:solidFill>
              </a:rPr>
              <a:t>讓我回歸原先聚焦的問題，就是運用逐步釋放學習責任</a:t>
            </a:r>
            <a:r>
              <a:rPr lang="zh-TW" altLang="zh-TW" sz="2600" dirty="0"/>
              <a:t>。因此，</a:t>
            </a:r>
            <a:r>
              <a:rPr lang="zh-TW" altLang="zh-TW" sz="2600" dirty="0">
                <a:solidFill>
                  <a:srgbClr val="FF0000"/>
                </a:solidFill>
              </a:rPr>
              <a:t>我的下一步是給他們機會來協同解決這些數學</a:t>
            </a:r>
            <a:r>
              <a:rPr lang="zh-TW" altLang="zh-TW" sz="2600" dirty="0" smtClean="0">
                <a:solidFill>
                  <a:srgbClr val="FF0000"/>
                </a:solidFill>
              </a:rPr>
              <a:t>問題</a:t>
            </a:r>
            <a:r>
              <a:rPr lang="en-US" altLang="zh-TW" sz="2600" dirty="0" smtClean="0"/>
              <a:t>…</a:t>
            </a:r>
            <a:r>
              <a:rPr lang="zh-TW" altLang="en-US" sz="2600" dirty="0" smtClean="0"/>
              <a:t>（略）</a:t>
            </a:r>
            <a:r>
              <a:rPr lang="zh-TW" altLang="zh-TW" sz="2600" dirty="0" smtClean="0"/>
              <a:t>我</a:t>
            </a:r>
            <a:r>
              <a:rPr lang="zh-TW" altLang="zh-TW" sz="2600" dirty="0"/>
              <a:t>也想了解如何讓學生思考自己的思維方式</a:t>
            </a:r>
            <a:r>
              <a:rPr lang="zh-TW" altLang="zh-TW" sz="2600" dirty="0" smtClean="0"/>
              <a:t>，</a:t>
            </a:r>
            <a:r>
              <a:rPr lang="zh-TW" altLang="en-US" sz="2600" dirty="0"/>
              <a:t>即提供學生更多後設認知學習之機會</a:t>
            </a:r>
            <a:r>
              <a:rPr lang="zh-TW" altLang="zh-TW" sz="2600" dirty="0" smtClean="0"/>
              <a:t>，</a:t>
            </a:r>
            <a:r>
              <a:rPr lang="zh-TW" altLang="zh-TW" sz="2600" dirty="0"/>
              <a:t>不要透過引導他們思考，而是</a:t>
            </a:r>
            <a:r>
              <a:rPr lang="zh-TW" altLang="zh-TW" sz="2600" dirty="0">
                <a:solidFill>
                  <a:srgbClr val="FF0000"/>
                </a:solidFill>
              </a:rPr>
              <a:t>多聽聽他們自己</a:t>
            </a:r>
            <a:r>
              <a:rPr lang="zh-TW" altLang="zh-TW" sz="2600" dirty="0" smtClean="0">
                <a:solidFill>
                  <a:srgbClr val="FF0000"/>
                </a:solidFill>
              </a:rPr>
              <a:t>如何</a:t>
            </a:r>
            <a:r>
              <a:rPr lang="zh-TW" altLang="en-US" sz="2600" dirty="0" smtClean="0">
                <a:solidFill>
                  <a:srgbClr val="FF0000"/>
                </a:solidFill>
              </a:rPr>
              <a:t>對問題</a:t>
            </a:r>
            <a:r>
              <a:rPr lang="zh-TW" altLang="zh-TW" sz="2600" dirty="0" smtClean="0">
                <a:solidFill>
                  <a:srgbClr val="FF0000"/>
                </a:solidFill>
              </a:rPr>
              <a:t>進行</a:t>
            </a:r>
            <a:r>
              <a:rPr lang="zh-TW" altLang="zh-TW" sz="2600" dirty="0">
                <a:solidFill>
                  <a:srgbClr val="FF0000"/>
                </a:solidFill>
              </a:rPr>
              <a:t>整體思索與確定</a:t>
            </a:r>
            <a:r>
              <a:rPr lang="zh-TW" altLang="zh-TW" sz="2600" dirty="0" smtClean="0">
                <a:solidFill>
                  <a:srgbClr val="FF0000"/>
                </a:solidFill>
              </a:rPr>
              <a:t>程序</a:t>
            </a:r>
            <a:r>
              <a:rPr lang="zh-TW" altLang="en-US" sz="2600" dirty="0" smtClean="0">
                <a:solidFill>
                  <a:srgbClr val="FF0000"/>
                </a:solidFill>
              </a:rPr>
              <a:t>的</a:t>
            </a:r>
            <a:r>
              <a:rPr lang="zh-TW" altLang="zh-TW" sz="2600" dirty="0" smtClean="0">
                <a:solidFill>
                  <a:srgbClr val="FF0000"/>
                </a:solidFill>
              </a:rPr>
              <a:t>數學思維</a:t>
            </a:r>
            <a:r>
              <a:rPr lang="zh-TW" altLang="zh-TW" sz="2600" dirty="0">
                <a:solidFill>
                  <a:srgbClr val="FF0000"/>
                </a:solidFill>
              </a:rPr>
              <a:t>模式</a:t>
            </a:r>
            <a:r>
              <a:rPr lang="zh-TW" altLang="zh-TW" sz="2600" dirty="0"/>
              <a:t>。</a:t>
            </a:r>
            <a:r>
              <a:rPr lang="zh-TW" altLang="zh-TW" sz="2600" dirty="0" smtClean="0"/>
              <a:t>」</a:t>
            </a:r>
            <a:endParaRPr lang="en-US" altLang="zh-TW" sz="2600" dirty="0" smtClean="0"/>
          </a:p>
          <a:p>
            <a:pPr marL="358775" indent="-358775">
              <a:buClrTx/>
              <a:buFont typeface="標楷體" panose="03000509000000000000" pitchFamily="65" charset="-120"/>
              <a:buChar char="‐"/>
            </a:pPr>
            <a:endParaRPr lang="zh-TW" altLang="zh-TW" dirty="0"/>
          </a:p>
          <a:p>
            <a:pPr marL="358775" indent="-358775">
              <a:buClrTx/>
              <a:buFont typeface="標楷體" panose="03000509000000000000" pitchFamily="65" charset="-120"/>
              <a:buChar char="‐"/>
            </a:pPr>
            <a:endParaRPr lang="zh-TW" altLang="zh-TW" dirty="0"/>
          </a:p>
          <a:p>
            <a:pPr marL="358775" indent="-358775">
              <a:buClrTx/>
              <a:buFont typeface="標楷體" panose="03000509000000000000" pitchFamily="65" charset="-120"/>
              <a:buChar char="‐"/>
            </a:pPr>
            <a:endParaRPr lang="en-US" altLang="zh-TW" dirty="0"/>
          </a:p>
          <a:p>
            <a:pPr marL="0" indent="0">
              <a:buClrTx/>
              <a:buNone/>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48</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
        <p:nvSpPr>
          <p:cNvPr id="5" name="文字方塊 4"/>
          <p:cNvSpPr txBox="1"/>
          <p:nvPr/>
        </p:nvSpPr>
        <p:spPr>
          <a:xfrm>
            <a:off x="8197004" y="1008061"/>
            <a:ext cx="988828" cy="461665"/>
          </a:xfrm>
          <a:prstGeom prst="rect">
            <a:avLst/>
          </a:prstGeom>
          <a:noFill/>
        </p:spPr>
        <p:txBody>
          <a:bodyPr wrap="square" rtlCol="0">
            <a:spAutoFit/>
          </a:bodyPr>
          <a:lstStyle/>
          <a:p>
            <a:r>
              <a:rPr lang="zh-TW" altLang="en-US" sz="2400" b="1" dirty="0">
                <a:solidFill>
                  <a:prstClr val="black"/>
                </a:solidFill>
                <a:latin typeface="標楷體" panose="03000509000000000000" pitchFamily="65" charset="-120"/>
                <a:ea typeface="標楷體" panose="03000509000000000000" pitchFamily="65" charset="-120"/>
              </a:rPr>
              <a:t>（續</a:t>
            </a:r>
            <a:r>
              <a:rPr lang="zh-TW" altLang="en-US" sz="2400" b="1" dirty="0" smtClean="0">
                <a:solidFill>
                  <a:prstClr val="black"/>
                </a:solidFill>
                <a:latin typeface="標楷體" panose="03000509000000000000" pitchFamily="65" charset="-120"/>
                <a:ea typeface="標楷體" panose="03000509000000000000" pitchFamily="65" charset="-120"/>
              </a:rPr>
              <a:t>）       </a:t>
            </a:r>
            <a:endParaRPr lang="zh-TW" altLang="en-US" dirty="0"/>
          </a:p>
        </p:txBody>
      </p:sp>
    </p:spTree>
    <p:extLst>
      <p:ext uri="{BB962C8B-B14F-4D97-AF65-F5344CB8AC3E}">
        <p14:creationId xmlns:p14="http://schemas.microsoft.com/office/powerpoint/2010/main" val="331765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13750" y="6453380"/>
            <a:ext cx="730250" cy="274320"/>
          </a:xfrm>
        </p:spPr>
        <p:txBody>
          <a:bodyPr/>
          <a:lstStyle/>
          <a:p>
            <a:fld id="{A8B67E14-F284-4125-9F1B-60564082CD3B}" type="slidenum">
              <a:rPr lang="zh-TW" altLang="en-US" smtClean="0"/>
              <a:pPr/>
              <a:t>4</a:t>
            </a:fld>
            <a:endParaRPr lang="zh-TW" altLang="en-US"/>
          </a:p>
        </p:txBody>
      </p:sp>
      <p:graphicFrame>
        <p:nvGraphicFramePr>
          <p:cNvPr id="5" name="資料庫圖表 4"/>
          <p:cNvGraphicFramePr/>
          <p:nvPr>
            <p:extLst>
              <p:ext uri="{D42A27DB-BD31-4B8C-83A1-F6EECF244321}">
                <p14:modId xmlns:p14="http://schemas.microsoft.com/office/powerpoint/2010/main" val="69489020"/>
              </p:ext>
            </p:extLst>
          </p:nvPr>
        </p:nvGraphicFramePr>
        <p:xfrm>
          <a:off x="937681" y="1040540"/>
          <a:ext cx="7287648" cy="5268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直線圖說文字 2 5"/>
          <p:cNvSpPr/>
          <p:nvPr/>
        </p:nvSpPr>
        <p:spPr>
          <a:xfrm>
            <a:off x="6229281" y="845657"/>
            <a:ext cx="2861751" cy="1162570"/>
          </a:xfrm>
          <a:prstGeom prst="borderCallout2">
            <a:avLst>
              <a:gd name="adj1" fmla="val 26410"/>
              <a:gd name="adj2" fmla="val -4887"/>
              <a:gd name="adj3" fmla="val 26155"/>
              <a:gd name="adj4" fmla="val -16667"/>
              <a:gd name="adj5" fmla="val 117220"/>
              <a:gd name="adj6" fmla="val -27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7" name="文字方塊 6"/>
          <p:cNvSpPr txBox="1"/>
          <p:nvPr/>
        </p:nvSpPr>
        <p:spPr>
          <a:xfrm>
            <a:off x="6282249" y="826777"/>
            <a:ext cx="2861751" cy="1200329"/>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包含：</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共備、自備、</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說課或觀察前會談</a:t>
            </a:r>
            <a:endParaRPr lang="zh-TW" altLang="en-US" sz="2400" dirty="0">
              <a:latin typeface="標楷體" panose="03000509000000000000" pitchFamily="65" charset="-120"/>
              <a:ea typeface="標楷體" panose="03000509000000000000" pitchFamily="65" charset="-120"/>
            </a:endParaRPr>
          </a:p>
        </p:txBody>
      </p:sp>
      <p:sp>
        <p:nvSpPr>
          <p:cNvPr id="8" name="直線圖說文字 2 7"/>
          <p:cNvSpPr/>
          <p:nvPr/>
        </p:nvSpPr>
        <p:spPr>
          <a:xfrm>
            <a:off x="5964281" y="5532700"/>
            <a:ext cx="2307189" cy="1208600"/>
          </a:xfrm>
          <a:prstGeom prst="borderCallout2">
            <a:avLst>
              <a:gd name="adj1" fmla="val 59346"/>
              <a:gd name="adj2" fmla="val -6584"/>
              <a:gd name="adj3" fmla="val 60290"/>
              <a:gd name="adj4" fmla="val -15618"/>
              <a:gd name="adj5" fmla="val -10014"/>
              <a:gd name="adj6" fmla="val -3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6058196" y="5532700"/>
            <a:ext cx="2119357" cy="1200329"/>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包含：</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課堂</a:t>
            </a:r>
            <a:r>
              <a:rPr lang="zh-TW" altLang="en-US" sz="2400" dirty="0" smtClean="0">
                <a:latin typeface="標楷體" panose="03000509000000000000" pitchFamily="65" charset="-120"/>
                <a:ea typeface="標楷體" panose="03000509000000000000" pitchFamily="65" charset="-120"/>
              </a:rPr>
              <a:t>觀察、</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蒐集客觀</a:t>
            </a:r>
            <a:r>
              <a:rPr lang="zh-TW" altLang="en-US" sz="2400" dirty="0">
                <a:latin typeface="標楷體" panose="03000509000000000000" pitchFamily="65" charset="-120"/>
                <a:ea typeface="標楷體" panose="03000509000000000000" pitchFamily="65" charset="-120"/>
              </a:rPr>
              <a:t>事實</a:t>
            </a:r>
          </a:p>
        </p:txBody>
      </p:sp>
      <p:sp>
        <p:nvSpPr>
          <p:cNvPr id="10" name="直線圖說文字 2 9"/>
          <p:cNvSpPr/>
          <p:nvPr/>
        </p:nvSpPr>
        <p:spPr>
          <a:xfrm flipH="1">
            <a:off x="71978" y="892424"/>
            <a:ext cx="2572610" cy="1156110"/>
          </a:xfrm>
          <a:prstGeom prst="borderCallout2">
            <a:avLst>
              <a:gd name="adj1" fmla="val 32697"/>
              <a:gd name="adj2" fmla="val -4612"/>
              <a:gd name="adj3" fmla="val 31146"/>
              <a:gd name="adj4" fmla="val -17189"/>
              <a:gd name="adj5" fmla="val 119478"/>
              <a:gd name="adj6" fmla="val -32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71977" y="878518"/>
            <a:ext cx="2662257" cy="1200329"/>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包含：</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觀察</a:t>
            </a:r>
            <a:r>
              <a:rPr lang="zh-TW" altLang="en-US" sz="2400" dirty="0">
                <a:latin typeface="標楷體" panose="03000509000000000000" pitchFamily="65" charset="-120"/>
                <a:ea typeface="標楷體" panose="03000509000000000000" pitchFamily="65" charset="-120"/>
              </a:rPr>
              <a:t>後</a:t>
            </a:r>
            <a:r>
              <a:rPr lang="zh-TW" altLang="en-US" sz="2400" dirty="0" smtClean="0">
                <a:latin typeface="標楷體" panose="03000509000000000000" pitchFamily="65" charset="-120"/>
                <a:ea typeface="標楷體" panose="03000509000000000000" pitchFamily="65" charset="-120"/>
              </a:rPr>
              <a:t>回饋會談、</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未來行動</a:t>
            </a:r>
            <a:r>
              <a:rPr lang="zh-TW" altLang="en-US" sz="2400" dirty="0">
                <a:latin typeface="標楷體" panose="03000509000000000000" pitchFamily="65" charset="-120"/>
                <a:ea typeface="標楷體" panose="03000509000000000000" pitchFamily="65" charset="-120"/>
              </a:rPr>
              <a:t>策</a:t>
            </a:r>
            <a:r>
              <a:rPr lang="zh-TW" altLang="en-US" sz="2400" dirty="0" smtClean="0">
                <a:latin typeface="標楷體" panose="03000509000000000000" pitchFamily="65" charset="-120"/>
                <a:ea typeface="標楷體" panose="03000509000000000000" pitchFamily="65" charset="-120"/>
              </a:rPr>
              <a:t>略</a:t>
            </a:r>
            <a:r>
              <a:rPr lang="zh-TW" altLang="en-US" sz="2400" dirty="0">
                <a:latin typeface="標楷體" panose="03000509000000000000" pitchFamily="65" charset="-120"/>
                <a:ea typeface="標楷體" panose="03000509000000000000" pitchFamily="65" charset="-120"/>
              </a:rPr>
              <a:t>擬定</a:t>
            </a:r>
          </a:p>
        </p:txBody>
      </p:sp>
      <p:sp>
        <p:nvSpPr>
          <p:cNvPr id="12"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zh-TW" altLang="en-US" dirty="0" smtClean="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授課教師主導公開授課</a:t>
            </a:r>
            <a:r>
              <a:rPr lang="zh-TW" altLang="en-US" dirty="0" smtClean="0">
                <a:latin typeface="Times New Roman" panose="02020603050405020304" pitchFamily="18" charset="0"/>
                <a:cs typeface="Times New Roman" panose="02020603050405020304" pitchFamily="18" charset="0"/>
              </a:rPr>
              <a:t>的</a:t>
            </a:r>
            <a:r>
              <a:rPr lang="zh-TW" altLang="en-US" dirty="0">
                <a:latin typeface="Times New Roman" panose="02020603050405020304" pitchFamily="18" charset="0"/>
                <a:cs typeface="Times New Roman" panose="02020603050405020304" pitchFamily="18" charset="0"/>
              </a:rPr>
              <a:t>歷程</a:t>
            </a:r>
          </a:p>
        </p:txBody>
      </p:sp>
    </p:spTree>
    <p:extLst>
      <p:ext uri="{BB962C8B-B14F-4D97-AF65-F5344CB8AC3E}">
        <p14:creationId xmlns:p14="http://schemas.microsoft.com/office/powerpoint/2010/main" val="1883074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26948" cy="5659708"/>
          </a:xfrm>
        </p:spPr>
        <p:txBody>
          <a:bodyPr>
            <a:normAutofit/>
          </a:bodyPr>
          <a:lstStyle/>
          <a:p>
            <a:pPr marL="0" indent="0">
              <a:buClrTx/>
              <a:buNone/>
            </a:pPr>
            <a:r>
              <a:rPr lang="en-US" altLang="zh-TW" sz="2800" b="1" dirty="0"/>
              <a:t>(</a:t>
            </a:r>
            <a:r>
              <a:rPr lang="zh-TW" altLang="en-US" sz="2800" b="1" dirty="0"/>
              <a:t>三</a:t>
            </a:r>
            <a:r>
              <a:rPr lang="en-US" altLang="zh-TW" sz="2800" b="1" dirty="0"/>
              <a:t>)</a:t>
            </a:r>
            <a:r>
              <a:rPr lang="zh-TW" altLang="en-US" sz="2800" b="1" dirty="0" smtClean="0"/>
              <a:t>回饋會談的實例</a:t>
            </a:r>
            <a:r>
              <a:rPr lang="en-US" altLang="zh-TW" sz="2800" b="1" dirty="0" smtClean="0"/>
              <a:t>–4.</a:t>
            </a:r>
            <a:r>
              <a:rPr lang="zh-TW" altLang="en-US" sz="2800" b="1" dirty="0" smtClean="0"/>
              <a:t>專業成長計畫</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smtClean="0"/>
              <a:t>節錄自</a:t>
            </a:r>
            <a:r>
              <a:rPr lang="en-US" altLang="zh-TW" dirty="0" smtClean="0"/>
              <a:t> </a:t>
            </a:r>
            <a:r>
              <a:rPr lang="en-US" altLang="zh-TW" dirty="0"/>
              <a:t>Kaufman, &amp; </a:t>
            </a:r>
            <a:r>
              <a:rPr lang="en-US" altLang="zh-TW" dirty="0" smtClean="0"/>
              <a:t>Grimm</a:t>
            </a:r>
            <a:r>
              <a:rPr lang="en-US" altLang="zh-TW" dirty="0"/>
              <a:t>, </a:t>
            </a:r>
            <a:r>
              <a:rPr lang="en-US" altLang="zh-TW" dirty="0" smtClean="0"/>
              <a:t>2013)</a:t>
            </a:r>
          </a:p>
          <a:p>
            <a:pPr marL="358775" indent="-358775">
              <a:lnSpc>
                <a:spcPts val="2800"/>
              </a:lnSpc>
              <a:buClrTx/>
              <a:buFont typeface="標楷體" panose="03000509000000000000" pitchFamily="65" charset="-120"/>
              <a:buChar char="‐"/>
            </a:pPr>
            <a:r>
              <a:rPr lang="en-US" altLang="zh-TW" sz="2600" dirty="0" smtClean="0"/>
              <a:t>Jay</a:t>
            </a:r>
            <a:r>
              <a:rPr lang="zh-TW" altLang="en-US" sz="2600" dirty="0"/>
              <a:t>補充說：「</a:t>
            </a:r>
            <a:r>
              <a:rPr lang="en-US" altLang="zh-TW" sz="2600" dirty="0" smtClean="0"/>
              <a:t>Heather</a:t>
            </a:r>
            <a:r>
              <a:rPr lang="zh-TW" altLang="en-US" sz="2600" dirty="0" smtClean="0"/>
              <a:t>，妳知道</a:t>
            </a:r>
            <a:r>
              <a:rPr lang="zh-TW" altLang="en-US" sz="2600" dirty="0"/>
              <a:t>我不教數學課。我真的不確定我能透過觀察學到什麼，但</a:t>
            </a:r>
            <a:r>
              <a:rPr lang="zh-TW" altLang="en-US" sz="2600" dirty="0">
                <a:solidFill>
                  <a:srgbClr val="FF0000"/>
                </a:solidFill>
              </a:rPr>
              <a:t>經過整個觀察過程，我也將逐步釋放運用在社會課</a:t>
            </a:r>
            <a:r>
              <a:rPr lang="zh-TW" altLang="en-US" sz="2600" dirty="0" smtClean="0">
                <a:solidFill>
                  <a:srgbClr val="FF0000"/>
                </a:solidFill>
              </a:rPr>
              <a:t>上做</a:t>
            </a:r>
            <a:r>
              <a:rPr lang="zh-TW" altLang="en-US" sz="2600" dirty="0">
                <a:solidFill>
                  <a:srgbClr val="FF0000"/>
                </a:solidFill>
              </a:rPr>
              <a:t>了許多思考</a:t>
            </a:r>
            <a:r>
              <a:rPr lang="zh-TW" altLang="en-US" sz="2600" dirty="0"/>
              <a:t>。我現正審慎地運作逐步釋放的每個環節，觀察</a:t>
            </a:r>
            <a:r>
              <a:rPr lang="zh-TW" altLang="en-US" sz="2600" dirty="0" smtClean="0"/>
              <a:t>了妳對</a:t>
            </a:r>
            <a:r>
              <a:rPr lang="zh-TW" altLang="en-US" sz="2600" dirty="0"/>
              <a:t>學生提供的指示，讓我思考到在我的課堂中，何者該做與不該做。我想對逐步釋放的每個</a:t>
            </a:r>
            <a:r>
              <a:rPr lang="zh-TW" altLang="en-US" sz="2600" dirty="0" smtClean="0"/>
              <a:t>階段，多</a:t>
            </a:r>
            <a:r>
              <a:rPr lang="zh-TW" altLang="en-US" sz="2600" dirty="0"/>
              <a:t>賦予目的性</a:t>
            </a:r>
            <a:r>
              <a:rPr lang="zh-TW" altLang="en-US" sz="2600" dirty="0" smtClean="0"/>
              <a:t>。</a:t>
            </a:r>
            <a:r>
              <a:rPr lang="zh-TW" altLang="zh-TW" sz="2600" dirty="0">
                <a:solidFill>
                  <a:srgbClr val="0070C0"/>
                </a:solidFill>
              </a:rPr>
              <a:t>我的學生將</a:t>
            </a:r>
            <a:r>
              <a:rPr lang="zh-TW" altLang="zh-TW" sz="2600" dirty="0" smtClean="0">
                <a:solidFill>
                  <a:srgbClr val="0070C0"/>
                </a:solidFill>
              </a:rPr>
              <a:t>在下</a:t>
            </a:r>
            <a:r>
              <a:rPr lang="zh-TW" altLang="en-US" sz="2600" dirty="0" smtClean="0">
                <a:solidFill>
                  <a:srgbClr val="0070C0"/>
                </a:solidFill>
              </a:rPr>
              <a:t>周</a:t>
            </a:r>
            <a:r>
              <a:rPr lang="zh-TW" altLang="zh-TW" sz="2600" dirty="0" smtClean="0">
                <a:solidFill>
                  <a:srgbClr val="0070C0"/>
                </a:solidFill>
              </a:rPr>
              <a:t>開始</a:t>
            </a:r>
            <a:r>
              <a:rPr lang="zh-TW" altLang="zh-TW" sz="2600" dirty="0">
                <a:solidFill>
                  <a:srgbClr val="0070C0"/>
                </a:solidFill>
              </a:rPr>
              <a:t>撰寫小論文，我正要用這個</a:t>
            </a:r>
            <a:r>
              <a:rPr lang="zh-TW" altLang="zh-TW" sz="2600" dirty="0" smtClean="0">
                <a:solidFill>
                  <a:srgbClr val="0070C0"/>
                </a:solidFill>
              </a:rPr>
              <a:t>模式</a:t>
            </a:r>
            <a:r>
              <a:rPr lang="zh-TW" altLang="en-US" sz="2600" dirty="0" smtClean="0">
                <a:solidFill>
                  <a:srgbClr val="0070C0"/>
                </a:solidFill>
              </a:rPr>
              <a:t>，</a:t>
            </a:r>
            <a:r>
              <a:rPr lang="zh-TW" altLang="zh-TW" sz="2600" dirty="0" smtClean="0">
                <a:solidFill>
                  <a:srgbClr val="0070C0"/>
                </a:solidFill>
              </a:rPr>
              <a:t>協助</a:t>
            </a:r>
            <a:r>
              <a:rPr lang="zh-TW" altLang="zh-TW" sz="2600" dirty="0">
                <a:solidFill>
                  <a:srgbClr val="0070C0"/>
                </a:solidFill>
              </a:rPr>
              <a:t>他們發展出論點和論文綱要，我經常以個別方式交代學生學習任務，我現在了解到我忽略了逐步釋放</a:t>
            </a:r>
            <a:r>
              <a:rPr lang="zh-TW" altLang="zh-TW" sz="2600" dirty="0" smtClean="0">
                <a:solidFill>
                  <a:srgbClr val="0070C0"/>
                </a:solidFill>
              </a:rPr>
              <a:t>的</a:t>
            </a:r>
            <a:r>
              <a:rPr lang="en-US" altLang="zh-TW" sz="2600" dirty="0">
                <a:solidFill>
                  <a:srgbClr val="0070C0"/>
                </a:solidFill>
              </a:rPr>
              <a:t>『</a:t>
            </a:r>
            <a:r>
              <a:rPr lang="zh-TW" altLang="zh-TW" sz="2600" dirty="0" smtClean="0">
                <a:solidFill>
                  <a:srgbClr val="0070C0"/>
                </a:solidFill>
              </a:rPr>
              <a:t>我們做</a:t>
            </a:r>
            <a:r>
              <a:rPr lang="en-US" altLang="zh-TW" sz="2600" dirty="0">
                <a:solidFill>
                  <a:srgbClr val="0070C0"/>
                </a:solidFill>
              </a:rPr>
              <a:t>』</a:t>
            </a:r>
            <a:r>
              <a:rPr lang="zh-TW" altLang="zh-TW" sz="2600" dirty="0" smtClean="0">
                <a:solidFill>
                  <a:srgbClr val="0070C0"/>
                </a:solidFill>
              </a:rPr>
              <a:t>的</a:t>
            </a:r>
            <a:r>
              <a:rPr lang="zh-TW" altLang="zh-TW" sz="2600" dirty="0">
                <a:solidFill>
                  <a:srgbClr val="0070C0"/>
                </a:solidFill>
              </a:rPr>
              <a:t>階段</a:t>
            </a:r>
            <a:r>
              <a:rPr lang="zh-TW" altLang="zh-TW" sz="2600" dirty="0"/>
              <a:t>。</a:t>
            </a:r>
            <a:r>
              <a:rPr lang="zh-TW" altLang="en-US" sz="2600" dirty="0" smtClean="0"/>
              <a:t>」</a:t>
            </a:r>
            <a:endParaRPr lang="zh-TW" altLang="zh-TW" sz="2600" dirty="0"/>
          </a:p>
          <a:p>
            <a:pPr marL="358775" indent="-358775">
              <a:buClrTx/>
              <a:buFont typeface="標楷體" panose="03000509000000000000" pitchFamily="65" charset="-120"/>
              <a:buChar char="‐"/>
            </a:pPr>
            <a:endParaRPr lang="en-US" altLang="zh-TW" dirty="0"/>
          </a:p>
          <a:p>
            <a:pPr marL="0" indent="0">
              <a:buClrTx/>
              <a:buNone/>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49</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756856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37580" cy="5659708"/>
          </a:xfrm>
        </p:spPr>
        <p:txBody>
          <a:bodyPr>
            <a:normAutofit lnSpcReduction="10000"/>
          </a:bodyPr>
          <a:lstStyle/>
          <a:p>
            <a:pPr marL="0" indent="0">
              <a:buClrTx/>
              <a:buNone/>
            </a:pPr>
            <a:r>
              <a:rPr lang="en-US" altLang="zh-TW" sz="2800" b="1" dirty="0"/>
              <a:t>(</a:t>
            </a:r>
            <a:r>
              <a:rPr lang="zh-TW" altLang="en-US" sz="2800" b="1" dirty="0"/>
              <a:t>三</a:t>
            </a:r>
            <a:r>
              <a:rPr lang="en-US" altLang="zh-TW" sz="2800" b="1" dirty="0"/>
              <a:t>)</a:t>
            </a:r>
            <a:r>
              <a:rPr lang="zh-TW" altLang="en-US" sz="2800" b="1" dirty="0" smtClean="0"/>
              <a:t>回饋會談的實例</a:t>
            </a:r>
            <a:r>
              <a:rPr lang="en-US" altLang="zh-TW" sz="2800" b="1" dirty="0" smtClean="0"/>
              <a:t>–4.</a:t>
            </a:r>
            <a:r>
              <a:rPr lang="zh-TW" altLang="en-US" sz="2800" b="1" dirty="0" smtClean="0"/>
              <a:t>專業成長計畫（續）</a:t>
            </a:r>
            <a:r>
              <a:rPr lang="en-US" altLang="zh-TW" sz="2800" b="1" dirty="0" smtClean="0"/>
              <a:t/>
            </a:r>
            <a:br>
              <a:rPr lang="en-US" altLang="zh-TW" sz="2800" b="1" dirty="0" smtClean="0"/>
            </a:br>
            <a:r>
              <a:rPr lang="zh-TW" altLang="en-US" sz="2800" b="1" dirty="0" smtClean="0"/>
              <a:t>                    </a:t>
            </a:r>
            <a:r>
              <a:rPr lang="en-US" altLang="zh-TW" dirty="0" smtClean="0"/>
              <a:t>(</a:t>
            </a:r>
            <a:r>
              <a:rPr lang="zh-TW" altLang="zh-TW" dirty="0" smtClean="0"/>
              <a:t>節錄自</a:t>
            </a:r>
            <a:r>
              <a:rPr lang="en-US" altLang="zh-TW" dirty="0" smtClean="0"/>
              <a:t> </a:t>
            </a:r>
            <a:r>
              <a:rPr lang="en-US" altLang="zh-TW" dirty="0"/>
              <a:t>Kaufman, &amp; </a:t>
            </a:r>
            <a:r>
              <a:rPr lang="en-US" altLang="zh-TW" dirty="0" smtClean="0"/>
              <a:t>Grimm</a:t>
            </a:r>
            <a:r>
              <a:rPr lang="en-US" altLang="zh-TW" dirty="0"/>
              <a:t>, </a:t>
            </a:r>
            <a:r>
              <a:rPr lang="en-US" altLang="zh-TW" dirty="0" smtClean="0"/>
              <a:t>2013)</a:t>
            </a:r>
          </a:p>
          <a:p>
            <a:pPr marL="358775" indent="-358775">
              <a:lnSpc>
                <a:spcPct val="100000"/>
              </a:lnSpc>
              <a:buClrTx/>
              <a:buFont typeface="標楷體" panose="03000509000000000000" pitchFamily="65" charset="-120"/>
              <a:buChar char="‐"/>
            </a:pPr>
            <a:r>
              <a:rPr lang="en-US" altLang="zh-TW" sz="2600" dirty="0" smtClean="0"/>
              <a:t>Margaret</a:t>
            </a:r>
            <a:r>
              <a:rPr lang="zh-TW" altLang="en-US" sz="2600" dirty="0"/>
              <a:t>反省說：</a:t>
            </a:r>
            <a:r>
              <a:rPr lang="zh-TW" altLang="en-US" sz="2600" dirty="0" smtClean="0"/>
              <a:t>「我們</a:t>
            </a:r>
            <a:r>
              <a:rPr lang="zh-TW" altLang="en-US" sz="2600" dirty="0"/>
              <a:t>每一位透過些微差異的個別視角，體察到觀察是相當有趣的事</a:t>
            </a:r>
            <a:r>
              <a:rPr lang="zh-TW" altLang="en-US" sz="2600" dirty="0" smtClean="0"/>
              <a:t>。我</a:t>
            </a:r>
            <a:r>
              <a:rPr lang="zh-TW" altLang="en-US" sz="2600" dirty="0"/>
              <a:t>持續思考</a:t>
            </a:r>
            <a:r>
              <a:rPr lang="en-US" altLang="zh-TW" sz="2600" dirty="0"/>
              <a:t>Heather</a:t>
            </a:r>
            <a:r>
              <a:rPr lang="zh-TW" altLang="en-US" sz="2600" dirty="0"/>
              <a:t>在她課堂上的提問與在我自己班上如何履行提問者的角色，</a:t>
            </a:r>
            <a:r>
              <a:rPr lang="zh-TW" altLang="en-US" sz="2600" dirty="0">
                <a:solidFill>
                  <a:srgbClr val="FF0000"/>
                </a:solidFill>
              </a:rPr>
              <a:t>我思考如何使學生自己提出問題，以促進自我的思考，而非依賴我</a:t>
            </a:r>
            <a:r>
              <a:rPr lang="zh-TW" altLang="en-US" sz="2600" dirty="0"/>
              <a:t>。</a:t>
            </a:r>
            <a:r>
              <a:rPr lang="zh-TW" altLang="en-US" sz="2600" dirty="0" smtClean="0"/>
              <a:t>下周在</a:t>
            </a:r>
            <a:r>
              <a:rPr lang="zh-TW" altLang="en-US" sz="2600" dirty="0"/>
              <a:t>數學課堂上，我將運用線性方程式解日常生活問題，當</a:t>
            </a:r>
            <a:r>
              <a:rPr lang="zh-TW" altLang="en-US" sz="2600" dirty="0" smtClean="0"/>
              <a:t>學生處理多重</a:t>
            </a:r>
            <a:r>
              <a:rPr lang="zh-TW" altLang="en-US" sz="2600" dirty="0"/>
              <a:t>步驟解題的數學題時，</a:t>
            </a:r>
            <a:r>
              <a:rPr lang="zh-TW" altLang="en-US" sz="2600" dirty="0">
                <a:solidFill>
                  <a:srgbClr val="FF0000"/>
                </a:solidFill>
              </a:rPr>
              <a:t>我</a:t>
            </a:r>
            <a:r>
              <a:rPr lang="zh-TW" altLang="en-US" sz="2600" dirty="0" smtClean="0">
                <a:solidFill>
                  <a:srgbClr val="FF0000"/>
                </a:solidFill>
              </a:rPr>
              <a:t>要他們透過腦力激盪之方式，針對問題，分享彼此之看法</a:t>
            </a:r>
            <a:r>
              <a:rPr lang="zh-TW" altLang="en-US" sz="2600" dirty="0" smtClean="0"/>
              <a:t>。」</a:t>
            </a:r>
            <a:endParaRPr lang="en-US" altLang="zh-TW" sz="2600" dirty="0" smtClean="0"/>
          </a:p>
          <a:p>
            <a:pPr marL="358775" indent="-358775">
              <a:lnSpc>
                <a:spcPct val="100000"/>
              </a:lnSpc>
              <a:buClrTx/>
              <a:buFont typeface="標楷體" panose="03000509000000000000" pitchFamily="65" charset="-120"/>
              <a:buChar char="‐"/>
            </a:pPr>
            <a:r>
              <a:rPr lang="en-US" altLang="zh-TW" sz="2600" dirty="0"/>
              <a:t>Heather</a:t>
            </a:r>
            <a:r>
              <a:rPr lang="zh-TW" altLang="zh-TW" sz="2600" dirty="0"/>
              <a:t>說：</a:t>
            </a:r>
            <a:r>
              <a:rPr lang="zh-TW" altLang="zh-TW" sz="2600" dirty="0" smtClean="0"/>
              <a:t>「</a:t>
            </a:r>
            <a:r>
              <a:rPr lang="en-US" altLang="zh-TW" sz="2600" dirty="0"/>
              <a:t>Margaret</a:t>
            </a:r>
            <a:r>
              <a:rPr lang="zh-TW" altLang="zh-TW" sz="2600" dirty="0"/>
              <a:t>，真是好</a:t>
            </a:r>
            <a:r>
              <a:rPr lang="zh-TW" altLang="zh-TW" sz="2600" dirty="0" smtClean="0"/>
              <a:t>主意﹗那</a:t>
            </a:r>
            <a:r>
              <a:rPr lang="zh-TW" altLang="zh-TW" sz="2600" dirty="0"/>
              <a:t>真的符合我對培養學生後設認知能力的期望，我也正要運用那個</a:t>
            </a:r>
            <a:r>
              <a:rPr lang="zh-TW" altLang="zh-TW" sz="2600" dirty="0" smtClean="0"/>
              <a:t>理念</a:t>
            </a:r>
            <a:r>
              <a:rPr lang="zh-TW" altLang="en-US" sz="2600" dirty="0" smtClean="0"/>
              <a:t>。</a:t>
            </a:r>
            <a:r>
              <a:rPr lang="zh-TW" altLang="zh-TW" sz="2800" dirty="0">
                <a:solidFill>
                  <a:srgbClr val="FF0000"/>
                </a:solidFill>
              </a:rPr>
              <a:t>在這教學單元實施前後，我將再次聯繫兩位，以分享實作策略和</a:t>
            </a:r>
            <a:r>
              <a:rPr lang="zh-TW" altLang="zh-TW" sz="2800" dirty="0" smtClean="0">
                <a:solidFill>
                  <a:srgbClr val="FF0000"/>
                </a:solidFill>
              </a:rPr>
              <a:t>成果</a:t>
            </a:r>
            <a:r>
              <a:rPr lang="zh-TW" altLang="zh-TW" sz="2600" dirty="0" smtClean="0"/>
              <a:t>。</a:t>
            </a:r>
            <a:r>
              <a:rPr lang="zh-TW" altLang="zh-TW" sz="2600" dirty="0"/>
              <a:t>」</a:t>
            </a:r>
            <a:endParaRPr lang="zh-TW" altLang="zh-TW" sz="2600" dirty="0" smtClean="0"/>
          </a:p>
          <a:p>
            <a:pPr marL="358775" indent="-358775">
              <a:buClrTx/>
              <a:buFont typeface="標楷體" panose="03000509000000000000" pitchFamily="65" charset="-120"/>
              <a:buChar char="‐"/>
            </a:pPr>
            <a:endParaRPr lang="zh-TW" altLang="zh-TW" dirty="0"/>
          </a:p>
          <a:p>
            <a:pPr marL="358775" indent="-358775">
              <a:buClrTx/>
              <a:buFont typeface="標楷體" panose="03000509000000000000" pitchFamily="65" charset="-120"/>
              <a:buChar char="‐"/>
            </a:pPr>
            <a:endParaRPr lang="en-US" altLang="zh-TW" dirty="0"/>
          </a:p>
          <a:p>
            <a:pPr marL="0" indent="0">
              <a:buClrTx/>
              <a:buNone/>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50</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4226882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48213" cy="5264209"/>
          </a:xfrm>
        </p:spPr>
        <p:txBody>
          <a:bodyPr>
            <a:normAutofit/>
          </a:bodyPr>
          <a:lstStyle/>
          <a:p>
            <a:pPr marL="0" indent="0">
              <a:buClr>
                <a:schemeClr val="tx1"/>
              </a:buClr>
              <a:buNone/>
            </a:pPr>
            <a:r>
              <a:rPr lang="zh-TW" altLang="en-US" sz="3200" b="1" dirty="0" smtClean="0"/>
              <a:t>三、</a:t>
            </a:r>
            <a:r>
              <a:rPr lang="zh-TW" altLang="en-US" sz="3200" b="1" dirty="0" smtClean="0">
                <a:latin typeface="標楷體" panose="03000509000000000000" pitchFamily="65" charset="-120"/>
                <a:ea typeface="標楷體" panose="03000509000000000000" pitchFamily="65" charset="-120"/>
              </a:rPr>
              <a:t>觀察後回饋</a:t>
            </a:r>
            <a:r>
              <a:rPr lang="zh-TW" altLang="en-US" sz="3200" b="1" dirty="0" smtClean="0"/>
              <a:t>會談的結束</a:t>
            </a:r>
            <a:endParaRPr lang="en-US" altLang="zh-TW" dirty="0"/>
          </a:p>
          <a:p>
            <a:pPr marL="712788" indent="-350838">
              <a:buClr>
                <a:schemeClr val="tx1"/>
              </a:buClr>
              <a:buFont typeface="Arial" panose="020B0604020202020204" pitchFamily="34" charset="0"/>
              <a:buChar char="•"/>
            </a:pPr>
            <a:r>
              <a:rPr lang="zh-TW" altLang="en-US" sz="2800" dirty="0" smtClean="0"/>
              <a:t>最後的回饋會談結束時，觀課人員將蒐集到的觀察資料交給授課教師。除提供所有蒐集的資料（資料可能太多而無法在會議中詳述），也說明關鍵之處：</a:t>
            </a:r>
            <a:r>
              <a:rPr lang="zh-TW" altLang="en-US" sz="2800" dirty="0" smtClean="0">
                <a:solidFill>
                  <a:srgbClr val="FF0000"/>
                </a:solidFill>
              </a:rPr>
              <a:t>他們履行了觀察，蒐集了資料，以協助實現所提的目標</a:t>
            </a:r>
            <a:endParaRPr lang="en-US" altLang="zh-TW" sz="2800" dirty="0" smtClean="0">
              <a:solidFill>
                <a:srgbClr val="FF0000"/>
              </a:solidFill>
            </a:endParaRPr>
          </a:p>
          <a:p>
            <a:pPr marL="712788" indent="-350838">
              <a:buClr>
                <a:schemeClr val="tx1"/>
              </a:buClr>
              <a:buFont typeface="Arial" panose="020B0604020202020204" pitchFamily="34" charset="0"/>
              <a:buChar char="•"/>
            </a:pPr>
            <a:r>
              <a:rPr lang="zh-TW" altLang="en-US" sz="2800" dirty="0" smtClean="0"/>
              <a:t>最後</a:t>
            </a:r>
            <a:r>
              <a:rPr lang="zh-TW" altLang="en-US" sz="2800" dirty="0"/>
              <a:t>的</a:t>
            </a:r>
            <a:r>
              <a:rPr lang="zh-TW" altLang="en-US" sz="2800" dirty="0" smtClean="0"/>
              <a:t>闡明資料與獲取結論，也是</a:t>
            </a:r>
            <a:r>
              <a:rPr lang="zh-TW" altLang="en-US" sz="2800" dirty="0"/>
              <a:t>回饋</a:t>
            </a:r>
            <a:r>
              <a:rPr lang="zh-TW" altLang="en-US" sz="2800" dirty="0" smtClean="0"/>
              <a:t>會談的重要層面，這是</a:t>
            </a:r>
            <a:r>
              <a:rPr lang="zh-TW" altLang="en-US" sz="2800" dirty="0" smtClean="0">
                <a:solidFill>
                  <a:srgbClr val="0070C0"/>
                </a:solidFill>
              </a:rPr>
              <a:t>有意向性地爬上推論階梯</a:t>
            </a:r>
            <a:r>
              <a:rPr lang="zh-TW" altLang="en-US" sz="2800" dirty="0" smtClean="0"/>
              <a:t>，即</a:t>
            </a:r>
            <a:r>
              <a:rPr lang="zh-TW" altLang="en-US" sz="2800" dirty="0" smtClean="0">
                <a:solidFill>
                  <a:srgbClr val="FF0000"/>
                </a:solidFill>
              </a:rPr>
              <a:t>由檢視可得資料、賦予意義、得出結論，及以結論為基礎，做出行動</a:t>
            </a:r>
            <a:endParaRPr lang="en-US" altLang="zh-TW" sz="2800" dirty="0" smtClean="0">
              <a:solidFill>
                <a:srgbClr val="FF0000"/>
              </a:solidFill>
            </a:endParaRPr>
          </a:p>
          <a:p>
            <a:pPr marL="712788" indent="-350838">
              <a:buClr>
                <a:schemeClr val="tx1"/>
              </a:buClr>
              <a:buFont typeface="Arial" panose="020B0604020202020204" pitchFamily="34" charset="0"/>
              <a:buChar char="•"/>
            </a:pPr>
            <a:r>
              <a:rPr lang="zh-TW" altLang="en-US" sz="2800" b="1" dirty="0" smtClean="0">
                <a:solidFill>
                  <a:srgbClr val="0033CC"/>
                </a:solidFill>
              </a:rPr>
              <a:t>可以填列表</a:t>
            </a:r>
            <a:r>
              <a:rPr lang="en-US" altLang="zh-TW" sz="2800" b="1" dirty="0">
                <a:solidFill>
                  <a:srgbClr val="0033CC"/>
                </a:solidFill>
              </a:rPr>
              <a:t>2</a:t>
            </a:r>
            <a:r>
              <a:rPr lang="zh-TW" altLang="en-US" sz="2800" b="1" dirty="0" smtClean="0">
                <a:solidFill>
                  <a:srgbClr val="0033CC"/>
                </a:solidFill>
              </a:rPr>
              <a:t>的未來行動策略</a:t>
            </a:r>
            <a:endParaRPr lang="zh-TW" altLang="en-US" sz="2800" spc="-100" dirty="0"/>
          </a:p>
          <a:p>
            <a:pPr marL="0" indent="0">
              <a:buClr>
                <a:schemeClr val="tx1"/>
              </a:buClr>
              <a:buNone/>
            </a:pPr>
            <a:endParaRPr lang="en-US" altLang="zh-TW" sz="2800"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51</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581323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4" y="1008061"/>
            <a:ext cx="7926948" cy="5264209"/>
          </a:xfrm>
        </p:spPr>
        <p:txBody>
          <a:bodyPr>
            <a:normAutofit/>
          </a:bodyPr>
          <a:lstStyle/>
          <a:p>
            <a:pPr marL="0" indent="0">
              <a:buClr>
                <a:schemeClr val="tx1"/>
              </a:buClr>
              <a:buNone/>
            </a:pPr>
            <a:r>
              <a:rPr lang="zh-TW" altLang="en-US" sz="3200" b="1" dirty="0" smtClean="0"/>
              <a:t>四、觀察</a:t>
            </a:r>
            <a:r>
              <a:rPr lang="zh-TW" altLang="en-US" sz="3200" b="1" dirty="0" smtClean="0">
                <a:latin typeface="標楷體" panose="03000509000000000000" pitchFamily="65" charset="-120"/>
                <a:ea typeface="標楷體" panose="03000509000000000000" pitchFamily="65" charset="-120"/>
              </a:rPr>
              <a:t>後回饋</a:t>
            </a:r>
            <a:r>
              <a:rPr lang="zh-TW" altLang="en-US" sz="3200" b="1" dirty="0" smtClean="0"/>
              <a:t>會談的倫理</a:t>
            </a:r>
            <a:endParaRPr lang="en-US" altLang="zh-TW" sz="3200" b="1" dirty="0" smtClean="0"/>
          </a:p>
          <a:p>
            <a:pPr marL="514350" indent="-514350">
              <a:buClr>
                <a:schemeClr val="tx1"/>
              </a:buClr>
              <a:buFont typeface="+mj-lt"/>
              <a:buAutoNum type="arabicPeriod"/>
            </a:pPr>
            <a:r>
              <a:rPr lang="zh-TW" altLang="en-US" sz="2800" dirty="0" smtClean="0">
                <a:solidFill>
                  <a:srgbClr val="0070C0"/>
                </a:solidFill>
              </a:rPr>
              <a:t>專業</a:t>
            </a:r>
            <a:r>
              <a:rPr lang="zh-TW" altLang="en-US" sz="2800" dirty="0">
                <a:solidFill>
                  <a:srgbClr val="0070C0"/>
                </a:solidFill>
              </a:rPr>
              <a:t>對話原則</a:t>
            </a:r>
            <a:r>
              <a:rPr lang="zh-TW" altLang="en-US" sz="2800" dirty="0"/>
              <a:t>：觀課人員於觀課後應本於蒐集的事實資料與授課教師專業對話與回饋，使授課教師與任教學生</a:t>
            </a:r>
            <a:r>
              <a:rPr lang="zh-TW" altLang="en-US" sz="2800" dirty="0" smtClean="0"/>
              <a:t>獲益</a:t>
            </a:r>
            <a:endParaRPr lang="zh-TW" altLang="en-US" sz="2800" dirty="0"/>
          </a:p>
          <a:p>
            <a:pPr marL="514350" indent="-514350">
              <a:buClr>
                <a:schemeClr val="tx1"/>
              </a:buClr>
              <a:buFont typeface="+mj-lt"/>
              <a:buAutoNum type="arabicPeriod"/>
            </a:pPr>
            <a:r>
              <a:rPr lang="zh-TW" altLang="en-US" sz="2800" dirty="0" smtClean="0">
                <a:solidFill>
                  <a:srgbClr val="0070C0"/>
                </a:solidFill>
              </a:rPr>
              <a:t>權益</a:t>
            </a:r>
            <a:r>
              <a:rPr lang="zh-TW" altLang="en-US" sz="2800" dirty="0">
                <a:solidFill>
                  <a:srgbClr val="0070C0"/>
                </a:solidFill>
              </a:rPr>
              <a:t>保護原則</a:t>
            </a:r>
            <a:r>
              <a:rPr lang="zh-TW" altLang="en-US" sz="2800" dirty="0"/>
              <a:t>：觀課人員</a:t>
            </a:r>
            <a:r>
              <a:rPr lang="zh-TW" altLang="en-US" sz="2800" dirty="0">
                <a:solidFill>
                  <a:srgbClr val="FF0000"/>
                </a:solidFill>
              </a:rPr>
              <a:t>不應使用未經同意取得之資料</a:t>
            </a:r>
            <a:r>
              <a:rPr lang="zh-TW" altLang="en-US" sz="2800" dirty="0"/>
              <a:t>。若經觀課前取得</a:t>
            </a:r>
            <a:r>
              <a:rPr lang="zh-TW" altLang="en-US" sz="2800" dirty="0">
                <a:solidFill>
                  <a:srgbClr val="FF0000"/>
                </a:solidFill>
              </a:rPr>
              <a:t>同意範圍</a:t>
            </a:r>
            <a:r>
              <a:rPr lang="zh-TW" altLang="en-US" sz="2800" dirty="0"/>
              <a:t>之資料，應適切使用並匿名處理，以維護授課教師及學生之著作權、智慧財產權等</a:t>
            </a:r>
            <a:r>
              <a:rPr lang="zh-TW" altLang="en-US" sz="2800" dirty="0" smtClean="0"/>
              <a:t>權益</a:t>
            </a:r>
          </a:p>
          <a:p>
            <a:pPr marL="514350" indent="-514350">
              <a:buClr>
                <a:schemeClr val="tx1"/>
              </a:buClr>
              <a:buFont typeface="+mj-lt"/>
              <a:buAutoNum type="arabicPeriod"/>
            </a:pPr>
            <a:endParaRPr lang="zh-TW" altLang="en-US" sz="2800" dirty="0" smtClean="0"/>
          </a:p>
          <a:p>
            <a:pPr marL="0" indent="442913">
              <a:lnSpc>
                <a:spcPct val="100000"/>
              </a:lnSpc>
              <a:buClr>
                <a:schemeClr val="tx1"/>
              </a:buClr>
              <a:buNone/>
            </a:pPr>
            <a:endParaRPr lang="zh-TW" altLang="en-US" sz="2800" spc="-100" dirty="0"/>
          </a:p>
          <a:p>
            <a:pPr marL="0" indent="0">
              <a:buClr>
                <a:schemeClr val="tx1"/>
              </a:buClr>
              <a:buNone/>
            </a:pPr>
            <a:endParaRPr lang="en-US" altLang="zh-TW" sz="2800" dirty="0" smtClean="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52</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議課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512725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A8B67E14-F284-4125-9F1B-60564082CD3B}" type="slidenum">
              <a:rPr lang="zh-TW" altLang="en-US" smtClean="0"/>
              <a:pPr/>
              <a:t>53</a:t>
            </a:fld>
            <a:endParaRPr lang="zh-TW" altLang="en-US"/>
          </a:p>
        </p:txBody>
      </p:sp>
      <p:sp>
        <p:nvSpPr>
          <p:cNvPr id="5" name="內容版面配置區 4"/>
          <p:cNvSpPr>
            <a:spLocks noGrp="1"/>
          </p:cNvSpPr>
          <p:nvPr>
            <p:ph idx="1"/>
          </p:nvPr>
        </p:nvSpPr>
        <p:spPr>
          <a:xfrm>
            <a:off x="600364" y="1008061"/>
            <a:ext cx="7937580" cy="5264209"/>
          </a:xfrm>
        </p:spPr>
        <p:txBody>
          <a:bodyPr/>
          <a:lstStyle/>
          <a:p>
            <a:pPr marL="358775" indent="-358775">
              <a:buClr>
                <a:schemeClr val="tx1"/>
              </a:buClr>
              <a:buFont typeface="Arial" panose="020B0604020202020204" pitchFamily="34" charset="0"/>
              <a:buChar char="•"/>
            </a:pPr>
            <a:r>
              <a:rPr lang="zh-TW" altLang="en-US" sz="3200" b="1" dirty="0" smtClean="0"/>
              <a:t>教師導向觀察模式</a:t>
            </a:r>
            <a:r>
              <a:rPr lang="zh-TW" altLang="en-US" sz="3200" b="1" dirty="0" smtClean="0">
                <a:latin typeface="PMingLiU" panose="02020500000000000000" pitchFamily="18" charset="-120"/>
                <a:ea typeface="PMingLiU" panose="02020500000000000000" pitchFamily="18" charset="-120"/>
              </a:rPr>
              <a:t>：</a:t>
            </a:r>
            <a:r>
              <a:rPr lang="en-US" altLang="zh-TW" sz="3200" b="1" dirty="0" smtClean="0"/>
              <a:t/>
            </a:r>
            <a:br>
              <a:rPr lang="en-US" altLang="zh-TW" sz="3200" b="1" dirty="0" smtClean="0"/>
            </a:br>
            <a:r>
              <a:rPr lang="zh-TW" altLang="en-US" sz="2800" dirty="0" smtClean="0"/>
              <a:t>實施</a:t>
            </a:r>
            <a:r>
              <a:rPr lang="en-US" altLang="zh-TW" sz="2800" dirty="0" smtClean="0"/>
              <a:t>TDO</a:t>
            </a:r>
            <a:r>
              <a:rPr lang="zh-TW" altLang="en-US" sz="2800" dirty="0" smtClean="0"/>
              <a:t>時，應考慮各種切入點，這些切入點是</a:t>
            </a:r>
            <a:r>
              <a:rPr lang="en-US" altLang="zh-TW" sz="2800" dirty="0" smtClean="0"/>
              <a:t>TDO</a:t>
            </a:r>
            <a:r>
              <a:rPr lang="zh-TW" altLang="en-US" sz="2800" dirty="0" smtClean="0"/>
              <a:t>啟動的位置，主要有三種模式</a:t>
            </a:r>
            <a:endParaRPr lang="en-US" altLang="zh-TW" sz="2800" dirty="0" smtClean="0">
              <a:latin typeface="PMingLiU" panose="02020500000000000000" pitchFamily="18" charset="-120"/>
              <a:ea typeface="PMingLiU" panose="02020500000000000000" pitchFamily="18" charset="-120"/>
            </a:endParaRPr>
          </a:p>
          <a:p>
            <a:pPr marL="0" indent="0">
              <a:buClr>
                <a:schemeClr val="tx1"/>
              </a:buClr>
              <a:buNone/>
            </a:pPr>
            <a:endParaRPr lang="en-US" altLang="zh-TW" dirty="0" smtClean="0">
              <a:latin typeface="PMingLiU" panose="02020500000000000000" pitchFamily="18" charset="-120"/>
              <a:ea typeface="PMingLiU" panose="02020500000000000000" pitchFamily="18"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070117456"/>
              </p:ext>
            </p:extLst>
          </p:nvPr>
        </p:nvGraphicFramePr>
        <p:xfrm>
          <a:off x="142877" y="2394267"/>
          <a:ext cx="8831002" cy="3977220"/>
        </p:xfrm>
        <a:graphic>
          <a:graphicData uri="http://schemas.openxmlformats.org/drawingml/2006/table">
            <a:tbl>
              <a:tblPr firstRow="1" firstCol="1" bandRow="1">
                <a:tableStyleId>{5C22544A-7EE6-4342-B048-85BDC9FD1C3A}</a:tableStyleId>
              </a:tblPr>
              <a:tblGrid>
                <a:gridCol w="2579058">
                  <a:extLst>
                    <a:ext uri="{9D8B030D-6E8A-4147-A177-3AD203B41FA5}">
                      <a16:colId xmlns:a16="http://schemas.microsoft.com/office/drawing/2014/main" val="1097175434"/>
                    </a:ext>
                  </a:extLst>
                </a:gridCol>
                <a:gridCol w="3062177">
                  <a:extLst>
                    <a:ext uri="{9D8B030D-6E8A-4147-A177-3AD203B41FA5}">
                      <a16:colId xmlns:a16="http://schemas.microsoft.com/office/drawing/2014/main" val="1910341574"/>
                    </a:ext>
                  </a:extLst>
                </a:gridCol>
                <a:gridCol w="3189767">
                  <a:extLst>
                    <a:ext uri="{9D8B030D-6E8A-4147-A177-3AD203B41FA5}">
                      <a16:colId xmlns:a16="http://schemas.microsoft.com/office/drawing/2014/main" val="1341504429"/>
                    </a:ext>
                  </a:extLst>
                </a:gridCol>
              </a:tblGrid>
              <a:tr h="540000">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模式</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優點</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挑戰</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93624866"/>
                  </a:ext>
                </a:extLst>
              </a:tr>
              <a:tr h="3437220">
                <a:tc>
                  <a:txBody>
                    <a:bodyPr/>
                    <a:lstStyle/>
                    <a:p>
                      <a:pP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個人模式</a:t>
                      </a:r>
                      <a:r>
                        <a:rPr lang="zh-TW" sz="2800" kern="100" dirty="0" smtClean="0">
                          <a:solidFill>
                            <a:schemeClr val="tx1"/>
                          </a:solidFill>
                          <a:effectLst/>
                          <a:latin typeface="標楷體" panose="03000509000000000000" pitchFamily="65" charset="-120"/>
                          <a:ea typeface="標楷體" panose="03000509000000000000" pitchFamily="65" charset="-120"/>
                        </a:rPr>
                        <a:t>：</a:t>
                      </a:r>
                      <a:endParaRPr lang="en-US" altLang="zh-TW" sz="2800" kern="100" dirty="0" smtClean="0">
                        <a:solidFill>
                          <a:schemeClr val="tx1"/>
                        </a:solidFill>
                        <a:effectLst/>
                        <a:latin typeface="標楷體" panose="03000509000000000000" pitchFamily="65" charset="-120"/>
                        <a:ea typeface="標楷體" panose="03000509000000000000" pitchFamily="65" charset="-120"/>
                      </a:endParaRPr>
                    </a:p>
                    <a:p>
                      <a:pPr>
                        <a:spcAft>
                          <a:spcPts val="0"/>
                        </a:spcAft>
                      </a:pPr>
                      <a:r>
                        <a:rPr lang="zh-TW" sz="2400" b="0" kern="100" dirty="0" smtClean="0">
                          <a:solidFill>
                            <a:schemeClr val="tx1"/>
                          </a:solidFill>
                          <a:effectLst/>
                          <a:latin typeface="標楷體" panose="03000509000000000000" pitchFamily="65" charset="-120"/>
                          <a:ea typeface="標楷體" panose="03000509000000000000" pitchFamily="65" charset="-120"/>
                        </a:rPr>
                        <a:t>單一</a:t>
                      </a:r>
                      <a:r>
                        <a:rPr lang="zh-TW" sz="2400" b="0" kern="100" dirty="0">
                          <a:solidFill>
                            <a:schemeClr val="tx1"/>
                          </a:solidFill>
                          <a:effectLst/>
                          <a:latin typeface="標楷體" panose="03000509000000000000" pitchFamily="65" charset="-120"/>
                          <a:ea typeface="標楷體" panose="03000509000000000000" pitchFamily="65" charset="-120"/>
                        </a:rPr>
                        <a:t>教師夥同其他教師做觀察</a:t>
                      </a:r>
                      <a:endParaRPr lang="zh-TW" sz="24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˙觀察的時間與學習</a:t>
                      </a:r>
                      <a:r>
                        <a:rPr lang="zh-TW" sz="2400" kern="100" dirty="0" smtClean="0">
                          <a:solidFill>
                            <a:schemeClr val="tx1"/>
                          </a:solidFill>
                          <a:effectLst/>
                          <a:latin typeface="標楷體" panose="03000509000000000000" pitchFamily="65" charset="-120"/>
                          <a:ea typeface="標楷體" panose="03000509000000000000" pitchFamily="65" charset="-120"/>
                        </a:rPr>
                        <a:t>重點</a:t>
                      </a:r>
                      <a:r>
                        <a:rPr lang="zh-TW" sz="2400" kern="100" dirty="0">
                          <a:solidFill>
                            <a:schemeClr val="tx1"/>
                          </a:solidFill>
                          <a:effectLst/>
                          <a:latin typeface="標楷體" panose="03000509000000000000" pitchFamily="65" charset="-120"/>
                          <a:ea typeface="標楷體" panose="03000509000000000000" pitchFamily="65" charset="-120"/>
                        </a:rPr>
                        <a:t>植基於教師個人</a:t>
                      </a:r>
                      <a:r>
                        <a:rPr lang="zh-TW" sz="2400" kern="100" dirty="0" smtClean="0">
                          <a:solidFill>
                            <a:schemeClr val="tx1"/>
                          </a:solidFill>
                          <a:effectLst/>
                          <a:latin typeface="標楷體" panose="03000509000000000000" pitchFamily="65" charset="-120"/>
                          <a:ea typeface="標楷體" panose="03000509000000000000" pitchFamily="65" charset="-120"/>
                        </a:rPr>
                        <a:t>的興趣</a:t>
                      </a:r>
                      <a:endParaRPr lang="zh-TW" sz="2400" kern="100" dirty="0">
                        <a:solidFill>
                          <a:schemeClr val="tx1"/>
                        </a:solidFill>
                        <a:effectLst/>
                        <a:latin typeface="標楷體" panose="03000509000000000000" pitchFamily="65" charset="-120"/>
                        <a:ea typeface="標楷體" panose="03000509000000000000" pitchFamily="65" charset="-120"/>
                      </a:endParaRP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˙賦予主導教師最大</a:t>
                      </a:r>
                      <a:r>
                        <a:rPr lang="zh-TW" sz="2400" kern="100" dirty="0" smtClean="0">
                          <a:solidFill>
                            <a:schemeClr val="tx1"/>
                          </a:solidFill>
                          <a:effectLst/>
                          <a:latin typeface="標楷體" panose="03000509000000000000" pitchFamily="65" charset="-120"/>
                          <a:ea typeface="標楷體" panose="03000509000000000000" pitchFamily="65" charset="-120"/>
                        </a:rPr>
                        <a:t>的自</a:t>
                      </a:r>
                      <a:r>
                        <a:rPr lang="zh-TW" sz="2400" kern="100" dirty="0">
                          <a:solidFill>
                            <a:schemeClr val="tx1"/>
                          </a:solidFill>
                          <a:effectLst/>
                          <a:latin typeface="標楷體" panose="03000509000000000000" pitchFamily="65" charset="-120"/>
                          <a:ea typeface="標楷體" panose="03000509000000000000" pitchFamily="65" charset="-120"/>
                        </a:rPr>
                        <a:t>主權</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˙運籌方式較為單純</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˙專業成長較具個別</a:t>
                      </a:r>
                      <a:r>
                        <a:rPr lang="zh-TW" sz="2400" kern="100" dirty="0" smtClean="0">
                          <a:solidFill>
                            <a:schemeClr val="tx1"/>
                          </a:solidFill>
                          <a:effectLst/>
                          <a:latin typeface="標楷體" panose="03000509000000000000" pitchFamily="65" charset="-120"/>
                          <a:ea typeface="標楷體" panose="03000509000000000000" pitchFamily="65" charset="-120"/>
                        </a:rPr>
                        <a:t>性的</a:t>
                      </a:r>
                      <a:r>
                        <a:rPr lang="zh-TW" sz="2400" kern="100" dirty="0">
                          <a:solidFill>
                            <a:schemeClr val="tx1"/>
                          </a:solidFill>
                          <a:effectLst/>
                          <a:latin typeface="標楷體" panose="03000509000000000000" pitchFamily="65" charset="-120"/>
                          <a:ea typeface="標楷體" panose="03000509000000000000" pitchFamily="65" charset="-120"/>
                        </a:rPr>
                        <a:t>生機活力</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˙主導教師將承擔</a:t>
                      </a:r>
                      <a:r>
                        <a:rPr lang="zh-TW" sz="2400" kern="100" dirty="0" smtClean="0">
                          <a:solidFill>
                            <a:schemeClr val="tx1"/>
                          </a:solidFill>
                          <a:effectLst/>
                          <a:latin typeface="標楷體" panose="03000509000000000000" pitchFamily="65" charset="-120"/>
                          <a:ea typeface="標楷體" panose="03000509000000000000" pitchFamily="65" charset="-120"/>
                        </a:rPr>
                        <a:t>極大的</a:t>
                      </a:r>
                      <a:r>
                        <a:rPr lang="zh-TW" sz="2400" kern="100" dirty="0">
                          <a:solidFill>
                            <a:schemeClr val="tx1"/>
                          </a:solidFill>
                          <a:effectLst/>
                          <a:latin typeface="標楷體" panose="03000509000000000000" pitchFamily="65" charset="-120"/>
                          <a:ea typeface="標楷體" panose="03000509000000000000" pitchFamily="65" charset="-120"/>
                        </a:rPr>
                        <a:t>負擔</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˙比其他模式需要更</a:t>
                      </a:r>
                      <a:r>
                        <a:rPr lang="zh-TW" sz="2400" kern="100" dirty="0" smtClean="0">
                          <a:solidFill>
                            <a:schemeClr val="tx1"/>
                          </a:solidFill>
                          <a:effectLst/>
                          <a:latin typeface="標楷體" panose="03000509000000000000" pitchFamily="65" charset="-120"/>
                          <a:ea typeface="標楷體" panose="03000509000000000000" pitchFamily="65" charset="-120"/>
                        </a:rPr>
                        <a:t>大的</a:t>
                      </a:r>
                      <a:r>
                        <a:rPr lang="zh-TW" sz="2400" kern="100" dirty="0">
                          <a:solidFill>
                            <a:schemeClr val="tx1"/>
                          </a:solidFill>
                          <a:effectLst/>
                          <a:latin typeface="標楷體" panose="03000509000000000000" pitchFamily="65" charset="-120"/>
                          <a:ea typeface="標楷體" panose="03000509000000000000" pitchFamily="65" charset="-120"/>
                        </a:rPr>
                        <a:t>能量：主導教師須</a:t>
                      </a:r>
                      <a:r>
                        <a:rPr lang="zh-TW" sz="2400" kern="100" dirty="0" smtClean="0">
                          <a:solidFill>
                            <a:schemeClr val="tx1"/>
                          </a:solidFill>
                          <a:effectLst/>
                          <a:latin typeface="標楷體" panose="03000509000000000000" pitchFamily="65" charset="-120"/>
                          <a:ea typeface="標楷體" panose="03000509000000000000" pitchFamily="65" charset="-120"/>
                        </a:rPr>
                        <a:t>能確定</a:t>
                      </a:r>
                      <a:r>
                        <a:rPr lang="zh-TW" sz="2400" kern="100" dirty="0">
                          <a:solidFill>
                            <a:schemeClr val="tx1"/>
                          </a:solidFill>
                          <a:effectLst/>
                          <a:latin typeface="標楷體" panose="03000509000000000000" pitchFamily="65" charset="-120"/>
                          <a:ea typeface="標楷體" panose="03000509000000000000" pitchFamily="65" charset="-120"/>
                        </a:rPr>
                        <a:t>問題焦點並以</a:t>
                      </a:r>
                      <a:r>
                        <a:rPr lang="zh-TW" sz="2400" kern="100" dirty="0" smtClean="0">
                          <a:solidFill>
                            <a:schemeClr val="tx1"/>
                          </a:solidFill>
                          <a:effectLst/>
                          <a:latin typeface="標楷體" panose="03000509000000000000" pitchFamily="65" charset="-120"/>
                          <a:ea typeface="標楷體" panose="03000509000000000000" pitchFamily="65" charset="-120"/>
                        </a:rPr>
                        <a:t>一己</a:t>
                      </a:r>
                      <a:r>
                        <a:rPr lang="zh-TW" sz="2400" kern="100" dirty="0">
                          <a:solidFill>
                            <a:schemeClr val="tx1"/>
                          </a:solidFill>
                          <a:effectLst/>
                          <a:latin typeface="標楷體" panose="03000509000000000000" pitchFamily="65" charset="-120"/>
                          <a:ea typeface="標楷體" panose="03000509000000000000" pitchFamily="65" charset="-120"/>
                        </a:rPr>
                        <a:t>之力引導</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˙缺乏其他模式所能</a:t>
                      </a:r>
                      <a:r>
                        <a:rPr lang="zh-TW" sz="2400" kern="100" dirty="0" smtClean="0">
                          <a:solidFill>
                            <a:schemeClr val="tx1"/>
                          </a:solidFill>
                          <a:effectLst/>
                          <a:latin typeface="標楷體" panose="03000509000000000000" pitchFamily="65" charset="-120"/>
                          <a:ea typeface="標楷體" panose="03000509000000000000" pitchFamily="65" charset="-120"/>
                        </a:rPr>
                        <a:t>提供</a:t>
                      </a:r>
                      <a:r>
                        <a:rPr lang="zh-TW" sz="2400" kern="100" dirty="0">
                          <a:solidFill>
                            <a:schemeClr val="tx1"/>
                          </a:solidFill>
                          <a:effectLst/>
                          <a:latin typeface="標楷體" panose="03000509000000000000" pitchFamily="65" charset="-120"/>
                          <a:ea typeface="標楷體" panose="03000509000000000000" pitchFamily="65" charset="-120"/>
                        </a:rPr>
                        <a:t>協作助力</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21074308"/>
                  </a:ext>
                </a:extLst>
              </a:tr>
            </a:tbl>
          </a:graphicData>
        </a:graphic>
      </p:graphicFrame>
      <p:sp>
        <p:nvSpPr>
          <p:cNvPr id="8" name="標題 1"/>
          <p:cNvSpPr>
            <a:spLocks noGrp="1"/>
          </p:cNvSpPr>
          <p:nvPr>
            <p:ph type="title"/>
          </p:nvPr>
        </p:nvSpPr>
        <p:spPr>
          <a:xfrm>
            <a:off x="600364" y="85457"/>
            <a:ext cx="8257886" cy="922604"/>
          </a:xfrm>
        </p:spPr>
        <p:txBody>
          <a:bodyPr>
            <a:noAutofit/>
          </a:bodyPr>
          <a:lstStyle/>
          <a:p>
            <a:r>
              <a:rPr lang="zh-TW" altLang="en-US" spc="-300" dirty="0" smtClean="0">
                <a:latin typeface="Times New Roman" panose="02020603050405020304" pitchFamily="18" charset="0"/>
                <a:cs typeface="Times New Roman" panose="02020603050405020304" pitchFamily="18" charset="0"/>
              </a:rPr>
              <a:t>參、</a:t>
            </a:r>
            <a:r>
              <a:rPr lang="zh-TW" altLang="en-US" spc="-300" dirty="0">
                <a:latin typeface="Times New Roman" panose="02020603050405020304" pitchFamily="18" charset="0"/>
                <a:cs typeface="Times New Roman" panose="02020603050405020304" pitchFamily="18" charset="0"/>
              </a:rPr>
              <a:t>授課教師主導公開授課</a:t>
            </a:r>
            <a:r>
              <a:rPr lang="zh-TW" altLang="en-US" spc="-300" dirty="0" smtClean="0">
                <a:latin typeface="Times New Roman" panose="02020603050405020304" pitchFamily="18" charset="0"/>
                <a:cs typeface="Times New Roman" panose="02020603050405020304" pitchFamily="18" charset="0"/>
              </a:rPr>
              <a:t>的配套措施</a:t>
            </a:r>
            <a:endParaRPr lang="zh-TW" altLang="en-US"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328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A8B67E14-F284-4125-9F1B-60564082CD3B}" type="slidenum">
              <a:rPr lang="zh-TW" altLang="en-US" smtClean="0"/>
              <a:pPr/>
              <a:t>54</a:t>
            </a:fld>
            <a:endParaRPr lang="zh-TW" altLang="en-US"/>
          </a:p>
        </p:txBody>
      </p:sp>
      <p:sp>
        <p:nvSpPr>
          <p:cNvPr id="5" name="內容版面配置區 4"/>
          <p:cNvSpPr>
            <a:spLocks noGrp="1"/>
          </p:cNvSpPr>
          <p:nvPr>
            <p:ph idx="1"/>
          </p:nvPr>
        </p:nvSpPr>
        <p:spPr>
          <a:xfrm>
            <a:off x="600364" y="1008061"/>
            <a:ext cx="7290054" cy="5264209"/>
          </a:xfrm>
        </p:spPr>
        <p:txBody>
          <a:bodyPr>
            <a:normAutofit/>
          </a:bodyPr>
          <a:lstStyle/>
          <a:p>
            <a:pPr marL="358775" indent="-358775">
              <a:buClr>
                <a:schemeClr val="tx1"/>
              </a:buClr>
              <a:buFont typeface="Arial" panose="020B0604020202020204" pitchFamily="34" charset="0"/>
              <a:buChar char="•"/>
            </a:pPr>
            <a:r>
              <a:rPr lang="zh-TW" altLang="en-US" sz="3200" b="1" dirty="0" smtClean="0"/>
              <a:t>教師導向觀察模式（續）</a:t>
            </a:r>
            <a:r>
              <a:rPr lang="en-US" altLang="zh-TW" sz="3200" b="1" dirty="0" smtClean="0"/>
              <a:t/>
            </a:r>
            <a:br>
              <a:rPr lang="en-US" altLang="zh-TW" sz="3200" b="1" dirty="0" smtClean="0"/>
            </a:br>
            <a:endParaRPr lang="en-US" altLang="zh-TW" sz="3200" b="1" dirty="0" smtClean="0">
              <a:latin typeface="PMingLiU" panose="02020500000000000000" pitchFamily="18" charset="-120"/>
              <a:ea typeface="PMingLiU" panose="02020500000000000000" pitchFamily="18"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4028836497"/>
              </p:ext>
            </p:extLst>
          </p:nvPr>
        </p:nvGraphicFramePr>
        <p:xfrm>
          <a:off x="290250" y="1541584"/>
          <a:ext cx="8568000" cy="4929120"/>
        </p:xfrm>
        <a:graphic>
          <a:graphicData uri="http://schemas.openxmlformats.org/drawingml/2006/table">
            <a:tbl>
              <a:tblPr firstRow="1" firstCol="1" bandRow="1">
                <a:tableStyleId>{5C22544A-7EE6-4342-B048-85BDC9FD1C3A}</a:tableStyleId>
              </a:tblPr>
              <a:tblGrid>
                <a:gridCol w="2664000">
                  <a:extLst>
                    <a:ext uri="{9D8B030D-6E8A-4147-A177-3AD203B41FA5}">
                      <a16:colId xmlns:a16="http://schemas.microsoft.com/office/drawing/2014/main" val="1097175434"/>
                    </a:ext>
                  </a:extLst>
                </a:gridCol>
                <a:gridCol w="2952000">
                  <a:extLst>
                    <a:ext uri="{9D8B030D-6E8A-4147-A177-3AD203B41FA5}">
                      <a16:colId xmlns:a16="http://schemas.microsoft.com/office/drawing/2014/main" val="1910341574"/>
                    </a:ext>
                  </a:extLst>
                </a:gridCol>
                <a:gridCol w="2952000">
                  <a:extLst>
                    <a:ext uri="{9D8B030D-6E8A-4147-A177-3AD203B41FA5}">
                      <a16:colId xmlns:a16="http://schemas.microsoft.com/office/drawing/2014/main" val="1341504429"/>
                    </a:ext>
                  </a:extLst>
                </a:gridCol>
              </a:tblGrid>
              <a:tr h="540000">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模式</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優點</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挑戰</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93624866"/>
                  </a:ext>
                </a:extLst>
              </a:tr>
              <a:tr h="1059173">
                <a:tc>
                  <a:txBody>
                    <a:bodyPr/>
                    <a:lstStyle/>
                    <a:p>
                      <a:pP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團隊模式</a:t>
                      </a:r>
                      <a:r>
                        <a:rPr lang="zh-TW" sz="2800" kern="100" dirty="0" smtClean="0">
                          <a:solidFill>
                            <a:schemeClr val="tx1"/>
                          </a:solidFill>
                          <a:effectLst/>
                          <a:latin typeface="標楷體" panose="03000509000000000000" pitchFamily="65" charset="-120"/>
                          <a:ea typeface="標楷體" panose="03000509000000000000" pitchFamily="65" charset="-120"/>
                        </a:rPr>
                        <a:t>：</a:t>
                      </a:r>
                      <a:endParaRPr lang="en-US" altLang="zh-TW" sz="2800" kern="100" dirty="0" smtClean="0">
                        <a:solidFill>
                          <a:schemeClr val="tx1"/>
                        </a:solidFill>
                        <a:effectLst/>
                        <a:latin typeface="標楷體" panose="03000509000000000000" pitchFamily="65" charset="-120"/>
                        <a:ea typeface="標楷體" panose="03000509000000000000" pitchFamily="65" charset="-120"/>
                      </a:endParaRPr>
                    </a:p>
                    <a:p>
                      <a:pPr>
                        <a:spcAft>
                          <a:spcPts val="0"/>
                        </a:spcAft>
                      </a:pPr>
                      <a:r>
                        <a:rPr lang="zh-TW" sz="2400" b="0" kern="100" dirty="0" smtClean="0">
                          <a:solidFill>
                            <a:schemeClr val="tx1"/>
                          </a:solidFill>
                          <a:effectLst/>
                          <a:latin typeface="標楷體" panose="03000509000000000000" pitchFamily="65" charset="-120"/>
                          <a:ea typeface="標楷體" panose="03000509000000000000" pitchFamily="65" charset="-120"/>
                        </a:rPr>
                        <a:t>小型</a:t>
                      </a:r>
                      <a:r>
                        <a:rPr lang="zh-TW" sz="2400" b="0" kern="100" dirty="0">
                          <a:solidFill>
                            <a:schemeClr val="tx1"/>
                          </a:solidFill>
                          <a:effectLst/>
                          <a:latin typeface="標楷體" panose="03000509000000000000" pitchFamily="65" charset="-120"/>
                          <a:ea typeface="標楷體" panose="03000509000000000000" pitchFamily="65" charset="-120"/>
                        </a:rPr>
                        <a:t>教師團隊</a:t>
                      </a:r>
                      <a:r>
                        <a:rPr lang="zh-TW" sz="2400" b="0" kern="100" dirty="0" smtClean="0">
                          <a:solidFill>
                            <a:schemeClr val="tx1"/>
                          </a:solidFill>
                          <a:effectLst/>
                          <a:latin typeface="標楷體" panose="03000509000000000000" pitchFamily="65" charset="-120"/>
                          <a:ea typeface="標楷體" panose="03000509000000000000" pitchFamily="65" charset="-120"/>
                        </a:rPr>
                        <a:t>的</a:t>
                      </a:r>
                      <a:r>
                        <a:rPr lang="en-US" altLang="zh-TW" sz="2400" b="0" kern="100" dirty="0" smtClean="0">
                          <a:solidFill>
                            <a:schemeClr val="tx1"/>
                          </a:solidFill>
                          <a:effectLst/>
                          <a:latin typeface="標楷體" panose="03000509000000000000" pitchFamily="65" charset="-120"/>
                          <a:ea typeface="標楷體" panose="03000509000000000000" pitchFamily="65" charset="-120"/>
                        </a:rPr>
                        <a:t/>
                      </a:r>
                      <a:br>
                        <a:rPr lang="en-US" altLang="zh-TW" sz="2400" b="0" kern="100" dirty="0" smtClean="0">
                          <a:solidFill>
                            <a:schemeClr val="tx1"/>
                          </a:solidFill>
                          <a:effectLst/>
                          <a:latin typeface="標楷體" panose="03000509000000000000" pitchFamily="65" charset="-120"/>
                          <a:ea typeface="標楷體" panose="03000509000000000000" pitchFamily="65" charset="-120"/>
                        </a:rPr>
                      </a:br>
                      <a:r>
                        <a:rPr lang="zh-TW" sz="2400" b="0" kern="100" dirty="0" smtClean="0">
                          <a:solidFill>
                            <a:schemeClr val="tx1"/>
                          </a:solidFill>
                          <a:effectLst/>
                          <a:latin typeface="標楷體" panose="03000509000000000000" pitchFamily="65" charset="-120"/>
                          <a:ea typeface="標楷體" panose="03000509000000000000" pitchFamily="65" charset="-120"/>
                        </a:rPr>
                        <a:t>教室</a:t>
                      </a:r>
                      <a:r>
                        <a:rPr lang="zh-TW" sz="2400" b="0" kern="100" dirty="0">
                          <a:solidFill>
                            <a:schemeClr val="tx1"/>
                          </a:solidFill>
                          <a:effectLst/>
                          <a:latin typeface="標楷體" panose="03000509000000000000" pitchFamily="65" charset="-120"/>
                          <a:ea typeface="標楷體" panose="03000509000000000000" pitchFamily="65" charset="-120"/>
                        </a:rPr>
                        <a:t>觀察</a:t>
                      </a:r>
                      <a:endParaRPr lang="zh-TW" sz="24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˙能在現有的協作</a:t>
                      </a:r>
                      <a:r>
                        <a:rPr lang="zh-TW" sz="2400" kern="100" dirty="0" smtClean="0">
                          <a:solidFill>
                            <a:schemeClr val="tx1"/>
                          </a:solidFill>
                          <a:effectLst/>
                          <a:latin typeface="標楷體" panose="03000509000000000000" pitchFamily="65" charset="-120"/>
                          <a:ea typeface="標楷體" panose="03000509000000000000" pitchFamily="65" charset="-120"/>
                        </a:rPr>
                        <a:t>組織基礎</a:t>
                      </a:r>
                      <a:r>
                        <a:rPr lang="zh-TW" sz="2400" kern="100" dirty="0">
                          <a:solidFill>
                            <a:schemeClr val="tx1"/>
                          </a:solidFill>
                          <a:effectLst/>
                          <a:latin typeface="標楷體" panose="03000509000000000000" pitchFamily="65" charset="-120"/>
                          <a:ea typeface="標楷體" panose="03000509000000000000" pitchFamily="65" charset="-120"/>
                        </a:rPr>
                        <a:t>上，運用既有的</a:t>
                      </a:r>
                      <a:r>
                        <a:rPr lang="zh-TW" sz="2400" kern="100" dirty="0" smtClean="0">
                          <a:solidFill>
                            <a:schemeClr val="tx1"/>
                          </a:solidFill>
                          <a:effectLst/>
                          <a:latin typeface="標楷體" panose="03000509000000000000" pitchFamily="65" charset="-120"/>
                          <a:ea typeface="標楷體" panose="03000509000000000000" pitchFamily="65" charset="-120"/>
                        </a:rPr>
                        <a:t>團隊</a:t>
                      </a:r>
                      <a:r>
                        <a:rPr lang="zh-TW" sz="2400" kern="100" dirty="0">
                          <a:solidFill>
                            <a:schemeClr val="tx1"/>
                          </a:solidFill>
                          <a:effectLst/>
                          <a:latin typeface="標楷體" panose="03000509000000000000" pitchFamily="65" charset="-120"/>
                          <a:ea typeface="標楷體" panose="03000509000000000000" pitchFamily="65" charset="-120"/>
                        </a:rPr>
                        <a:t>或另創新的團隊</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˙團隊能選擇一起</a:t>
                      </a:r>
                      <a:r>
                        <a:rPr lang="zh-TW" sz="2400" kern="100" dirty="0" smtClean="0">
                          <a:solidFill>
                            <a:schemeClr val="tx1"/>
                          </a:solidFill>
                          <a:effectLst/>
                          <a:latin typeface="標楷體" panose="03000509000000000000" pitchFamily="65" charset="-120"/>
                          <a:ea typeface="標楷體" panose="03000509000000000000" pitchFamily="65" charset="-120"/>
                        </a:rPr>
                        <a:t>運作（每</a:t>
                      </a:r>
                      <a:r>
                        <a:rPr lang="zh-TW" sz="2400" kern="100" dirty="0">
                          <a:solidFill>
                            <a:schemeClr val="tx1"/>
                          </a:solidFill>
                          <a:effectLst/>
                          <a:latin typeface="標楷體" panose="03000509000000000000" pitchFamily="65" charset="-120"/>
                          <a:ea typeface="標楷體" panose="03000509000000000000" pitchFamily="65" charset="-120"/>
                        </a:rPr>
                        <a:t>位教師皆能擔任</a:t>
                      </a:r>
                      <a:r>
                        <a:rPr lang="zh-TW" sz="2400" kern="100" dirty="0" smtClean="0">
                          <a:solidFill>
                            <a:schemeClr val="tx1"/>
                          </a:solidFill>
                          <a:effectLst/>
                          <a:latin typeface="標楷體" panose="03000509000000000000" pitchFamily="65" charset="-120"/>
                          <a:ea typeface="標楷體" panose="03000509000000000000" pitchFamily="65" charset="-120"/>
                        </a:rPr>
                        <a:t>主導或觀察者）</a:t>
                      </a:r>
                    </a:p>
                    <a:p>
                      <a:pPr marL="265113" indent="-265113">
                        <a:spcAft>
                          <a:spcPts val="0"/>
                        </a:spcAft>
                      </a:pPr>
                      <a:r>
                        <a:rPr lang="zh-TW" sz="2400" kern="100" dirty="0" smtClean="0">
                          <a:solidFill>
                            <a:schemeClr val="tx1"/>
                          </a:solidFill>
                          <a:effectLst/>
                          <a:latin typeface="標楷體" panose="03000509000000000000" pitchFamily="65" charset="-120"/>
                          <a:ea typeface="標楷體" panose="03000509000000000000" pitchFamily="65" charset="-120"/>
                        </a:rPr>
                        <a:t>˙</a:t>
                      </a:r>
                      <a:r>
                        <a:rPr lang="zh-TW" sz="2400" kern="100" dirty="0">
                          <a:solidFill>
                            <a:schemeClr val="tx1"/>
                          </a:solidFill>
                          <a:effectLst/>
                          <a:latin typeface="標楷體" panose="03000509000000000000" pitchFamily="65" charset="-120"/>
                          <a:ea typeface="標楷體" panose="03000509000000000000" pitchFamily="65" charset="-120"/>
                        </a:rPr>
                        <a:t>提供團隊間穩固</a:t>
                      </a:r>
                      <a:r>
                        <a:rPr lang="zh-TW" sz="2400" kern="100" dirty="0" smtClean="0">
                          <a:solidFill>
                            <a:schemeClr val="tx1"/>
                          </a:solidFill>
                          <a:effectLst/>
                          <a:latin typeface="標楷體" panose="03000509000000000000" pitchFamily="65" charset="-120"/>
                          <a:ea typeface="標楷體" panose="03000509000000000000" pitchFamily="65" charset="-120"/>
                        </a:rPr>
                        <a:t>實質的</a:t>
                      </a:r>
                      <a:r>
                        <a:rPr lang="zh-TW" sz="2400" kern="100" dirty="0">
                          <a:solidFill>
                            <a:schemeClr val="tx1"/>
                          </a:solidFill>
                          <a:effectLst/>
                          <a:latin typeface="標楷體" panose="03000509000000000000" pitchFamily="65" charset="-120"/>
                          <a:ea typeface="標楷體" panose="03000509000000000000" pitchFamily="65" charset="-120"/>
                        </a:rPr>
                        <a:t>對話機會</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˙團隊能提供</a:t>
                      </a:r>
                      <a:r>
                        <a:rPr lang="en-US" sz="2400" kern="100" dirty="0">
                          <a:solidFill>
                            <a:schemeClr val="tx1"/>
                          </a:solidFill>
                          <a:effectLst/>
                          <a:latin typeface="標楷體" panose="03000509000000000000" pitchFamily="65" charset="-120"/>
                          <a:ea typeface="標楷體" panose="03000509000000000000" pitchFamily="65" charset="-120"/>
                        </a:rPr>
                        <a:t>TDO</a:t>
                      </a:r>
                      <a:r>
                        <a:rPr lang="zh-TW" sz="2400" kern="100" dirty="0">
                          <a:solidFill>
                            <a:schemeClr val="tx1"/>
                          </a:solidFill>
                          <a:effectLst/>
                          <a:latin typeface="標楷體" panose="03000509000000000000" pitchFamily="65" charset="-120"/>
                          <a:ea typeface="標楷體" panose="03000509000000000000" pitchFamily="65" charset="-120"/>
                        </a:rPr>
                        <a:t>永</a:t>
                      </a:r>
                      <a:r>
                        <a:rPr lang="zh-TW" sz="2400" kern="100" dirty="0" smtClean="0">
                          <a:solidFill>
                            <a:schemeClr val="tx1"/>
                          </a:solidFill>
                          <a:effectLst/>
                          <a:latin typeface="標楷體" panose="03000509000000000000" pitchFamily="65" charset="-120"/>
                          <a:ea typeface="標楷體" panose="03000509000000000000" pitchFamily="65" charset="-120"/>
                        </a:rPr>
                        <a:t>續運作</a:t>
                      </a:r>
                      <a:r>
                        <a:rPr lang="zh-TW" sz="2400" kern="100" dirty="0">
                          <a:solidFill>
                            <a:schemeClr val="tx1"/>
                          </a:solidFill>
                          <a:effectLst/>
                          <a:latin typeface="標楷體" panose="03000509000000000000" pitchFamily="65" charset="-120"/>
                          <a:ea typeface="標楷體" panose="03000509000000000000" pitchFamily="65" charset="-120"/>
                        </a:rPr>
                        <a:t>的脈絡</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˙如果現在的團隊</a:t>
                      </a:r>
                      <a:r>
                        <a:rPr lang="zh-TW" sz="2400" kern="100" dirty="0" smtClean="0">
                          <a:solidFill>
                            <a:schemeClr val="tx1"/>
                          </a:solidFill>
                          <a:effectLst/>
                          <a:latin typeface="標楷體" panose="03000509000000000000" pitchFamily="65" charset="-120"/>
                          <a:ea typeface="標楷體" panose="03000509000000000000" pitchFamily="65" charset="-120"/>
                        </a:rPr>
                        <a:t>未能調配</a:t>
                      </a:r>
                      <a:r>
                        <a:rPr lang="zh-TW" sz="2400" kern="100" dirty="0">
                          <a:solidFill>
                            <a:schemeClr val="tx1"/>
                          </a:solidFill>
                          <a:effectLst/>
                          <a:latin typeface="標楷體" panose="03000509000000000000" pitchFamily="65" charset="-120"/>
                          <a:ea typeface="標楷體" panose="03000509000000000000" pitchFamily="65" charset="-120"/>
                        </a:rPr>
                        <a:t>出共同的</a:t>
                      </a:r>
                      <a:r>
                        <a:rPr lang="en-US" sz="2400" kern="100" dirty="0">
                          <a:solidFill>
                            <a:schemeClr val="tx1"/>
                          </a:solidFill>
                          <a:effectLst/>
                          <a:latin typeface="標楷體" panose="03000509000000000000" pitchFamily="65" charset="-120"/>
                          <a:ea typeface="標楷體" panose="03000509000000000000" pitchFamily="65" charset="-120"/>
                        </a:rPr>
                        <a:t>TDO</a:t>
                      </a:r>
                      <a:r>
                        <a:rPr lang="zh-TW" sz="2400" kern="100" dirty="0" smtClean="0">
                          <a:solidFill>
                            <a:schemeClr val="tx1"/>
                          </a:solidFill>
                          <a:effectLst/>
                          <a:latin typeface="標楷體" panose="03000509000000000000" pitchFamily="65" charset="-120"/>
                          <a:ea typeface="標楷體" panose="03000509000000000000" pitchFamily="65" charset="-120"/>
                        </a:rPr>
                        <a:t>時間</a:t>
                      </a:r>
                      <a:r>
                        <a:rPr lang="zh-TW" sz="2400" kern="100" dirty="0">
                          <a:solidFill>
                            <a:schemeClr val="tx1"/>
                          </a:solidFill>
                          <a:effectLst/>
                          <a:latin typeface="標楷體" panose="03000509000000000000" pitchFamily="65" charset="-120"/>
                          <a:ea typeface="標楷體" panose="03000509000000000000" pitchFamily="65" charset="-120"/>
                        </a:rPr>
                        <a:t>，將使得行政配套</a:t>
                      </a:r>
                      <a:r>
                        <a:rPr lang="zh-TW" sz="2400" kern="100" dirty="0" smtClean="0">
                          <a:solidFill>
                            <a:schemeClr val="tx1"/>
                          </a:solidFill>
                          <a:effectLst/>
                          <a:latin typeface="標楷體" panose="03000509000000000000" pitchFamily="65" charset="-120"/>
                          <a:ea typeface="標楷體" panose="03000509000000000000" pitchFamily="65" charset="-120"/>
                        </a:rPr>
                        <a:t>難以</a:t>
                      </a:r>
                      <a:r>
                        <a:rPr lang="zh-TW" sz="2400" kern="100" dirty="0">
                          <a:solidFill>
                            <a:schemeClr val="tx1"/>
                          </a:solidFill>
                          <a:effectLst/>
                          <a:latin typeface="標楷體" panose="03000509000000000000" pitchFamily="65" charset="-120"/>
                          <a:ea typeface="標楷體" panose="03000509000000000000" pitchFamily="65" charset="-120"/>
                        </a:rPr>
                        <a:t>進行（如何時聚會</a:t>
                      </a:r>
                      <a:r>
                        <a:rPr lang="zh-TW" sz="2400" kern="100" dirty="0" smtClean="0">
                          <a:solidFill>
                            <a:schemeClr val="tx1"/>
                          </a:solidFill>
                          <a:effectLst/>
                          <a:latin typeface="標楷體" panose="03000509000000000000" pitchFamily="65" charset="-120"/>
                          <a:ea typeface="標楷體" panose="03000509000000000000" pitchFamily="65" charset="-120"/>
                        </a:rPr>
                        <a:t>和由</a:t>
                      </a:r>
                      <a:r>
                        <a:rPr lang="zh-TW" sz="2400" kern="100" dirty="0">
                          <a:solidFill>
                            <a:schemeClr val="tx1"/>
                          </a:solidFill>
                          <a:effectLst/>
                          <a:latin typeface="標楷體" panose="03000509000000000000" pitchFamily="65" charset="-120"/>
                          <a:ea typeface="標楷體" panose="03000509000000000000" pitchFamily="65" charset="-120"/>
                        </a:rPr>
                        <a:t>誰來補課）</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˙現有團隊可能無法</a:t>
                      </a:r>
                      <a:r>
                        <a:rPr lang="zh-TW" sz="2400" kern="100" dirty="0" smtClean="0">
                          <a:solidFill>
                            <a:schemeClr val="tx1"/>
                          </a:solidFill>
                          <a:effectLst/>
                          <a:latin typeface="標楷體" panose="03000509000000000000" pitchFamily="65" charset="-120"/>
                          <a:ea typeface="標楷體" panose="03000509000000000000" pitchFamily="65" charset="-120"/>
                        </a:rPr>
                        <a:t>提供</a:t>
                      </a:r>
                      <a:r>
                        <a:rPr lang="zh-TW" sz="2400" kern="100" dirty="0">
                          <a:solidFill>
                            <a:schemeClr val="tx1"/>
                          </a:solidFill>
                          <a:effectLst/>
                          <a:latin typeface="標楷體" panose="03000509000000000000" pitchFamily="65" charset="-120"/>
                          <a:ea typeface="標楷體" panose="03000509000000000000" pitchFamily="65" charset="-120"/>
                        </a:rPr>
                        <a:t>如同個人模式</a:t>
                      </a:r>
                      <a:r>
                        <a:rPr lang="zh-TW" sz="2400" kern="100" dirty="0" smtClean="0">
                          <a:solidFill>
                            <a:schemeClr val="tx1"/>
                          </a:solidFill>
                          <a:effectLst/>
                          <a:latin typeface="標楷體" panose="03000509000000000000" pitchFamily="65" charset="-120"/>
                          <a:ea typeface="標楷體" panose="03000509000000000000" pitchFamily="65" charset="-120"/>
                        </a:rPr>
                        <a:t>之多樣</a:t>
                      </a:r>
                      <a:r>
                        <a:rPr lang="zh-TW" sz="2400" kern="100" dirty="0">
                          <a:solidFill>
                            <a:schemeClr val="tx1"/>
                          </a:solidFill>
                          <a:effectLst/>
                          <a:latin typeface="標楷體" panose="03000509000000000000" pitchFamily="65" charset="-120"/>
                          <a:ea typeface="標楷體" panose="03000509000000000000" pitchFamily="65" charset="-120"/>
                        </a:rPr>
                        <a:t>態的機會（如年級</a:t>
                      </a:r>
                      <a:r>
                        <a:rPr lang="zh-TW" sz="2400" kern="100" dirty="0" smtClean="0">
                          <a:solidFill>
                            <a:schemeClr val="tx1"/>
                          </a:solidFill>
                          <a:effectLst/>
                          <a:latin typeface="標楷體" panose="03000509000000000000" pitchFamily="65" charset="-120"/>
                          <a:ea typeface="標楷體" panose="03000509000000000000" pitchFamily="65" charset="-120"/>
                        </a:rPr>
                        <a:t>層級</a:t>
                      </a:r>
                      <a:r>
                        <a:rPr lang="zh-TW" sz="2400" kern="100" dirty="0">
                          <a:solidFill>
                            <a:schemeClr val="tx1"/>
                          </a:solidFill>
                          <a:effectLst/>
                          <a:latin typeface="標楷體" panose="03000509000000000000" pitchFamily="65" charset="-120"/>
                          <a:ea typeface="標楷體" panose="03000509000000000000" pitchFamily="65" charset="-120"/>
                        </a:rPr>
                        <a:t>的團隊將缺乏</a:t>
                      </a:r>
                      <a:r>
                        <a:rPr lang="zh-TW" sz="2400" kern="100" dirty="0" smtClean="0">
                          <a:solidFill>
                            <a:schemeClr val="tx1"/>
                          </a:solidFill>
                          <a:effectLst/>
                          <a:latin typeface="標楷體" panose="03000509000000000000" pitchFamily="65" charset="-120"/>
                          <a:ea typeface="標楷體" panose="03000509000000000000" pitchFamily="65" charset="-120"/>
                        </a:rPr>
                        <a:t>來自其他</a:t>
                      </a:r>
                      <a:r>
                        <a:rPr lang="zh-TW" sz="2400" kern="100" dirty="0">
                          <a:solidFill>
                            <a:schemeClr val="tx1"/>
                          </a:solidFill>
                          <a:effectLst/>
                          <a:latin typeface="標楷體" panose="03000509000000000000" pitchFamily="65" charset="-120"/>
                          <a:ea typeface="標楷體" panose="03000509000000000000" pitchFamily="65" charset="-120"/>
                        </a:rPr>
                        <a:t>年級之觀察者）</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993852666"/>
                  </a:ext>
                </a:extLst>
              </a:tr>
            </a:tbl>
          </a:graphicData>
        </a:graphic>
      </p:graphicFrame>
      <p:sp>
        <p:nvSpPr>
          <p:cNvPr id="7" name="標題 1"/>
          <p:cNvSpPr>
            <a:spLocks noGrp="1"/>
          </p:cNvSpPr>
          <p:nvPr>
            <p:ph type="title"/>
          </p:nvPr>
        </p:nvSpPr>
        <p:spPr>
          <a:xfrm>
            <a:off x="600364" y="85457"/>
            <a:ext cx="8257886" cy="922604"/>
          </a:xfrm>
        </p:spPr>
        <p:txBody>
          <a:bodyPr>
            <a:noAutofit/>
          </a:bodyPr>
          <a:lstStyle/>
          <a:p>
            <a:r>
              <a:rPr lang="zh-TW" altLang="en-US" spc="-300" dirty="0">
                <a:latin typeface="Times New Roman" panose="02020603050405020304" pitchFamily="18" charset="0"/>
                <a:cs typeface="Times New Roman" panose="02020603050405020304" pitchFamily="18" charset="0"/>
              </a:rPr>
              <a:t>參、授課教師主導公開授課的配套措施</a:t>
            </a:r>
          </a:p>
        </p:txBody>
      </p:sp>
    </p:spTree>
    <p:extLst>
      <p:ext uri="{BB962C8B-B14F-4D97-AF65-F5344CB8AC3E}">
        <p14:creationId xmlns:p14="http://schemas.microsoft.com/office/powerpoint/2010/main" val="3949548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A8B67E14-F284-4125-9F1B-60564082CD3B}" type="slidenum">
              <a:rPr lang="zh-TW" altLang="en-US" smtClean="0"/>
              <a:pPr/>
              <a:t>55</a:t>
            </a:fld>
            <a:endParaRPr lang="zh-TW" altLang="en-US"/>
          </a:p>
        </p:txBody>
      </p:sp>
      <p:sp>
        <p:nvSpPr>
          <p:cNvPr id="5" name="內容版面配置區 4"/>
          <p:cNvSpPr>
            <a:spLocks noGrp="1"/>
          </p:cNvSpPr>
          <p:nvPr>
            <p:ph idx="1"/>
          </p:nvPr>
        </p:nvSpPr>
        <p:spPr>
          <a:xfrm>
            <a:off x="600364" y="1008061"/>
            <a:ext cx="7290054" cy="5264209"/>
          </a:xfrm>
        </p:spPr>
        <p:txBody>
          <a:bodyPr>
            <a:normAutofit/>
          </a:bodyPr>
          <a:lstStyle/>
          <a:p>
            <a:pPr marL="358775" indent="-358775">
              <a:buClr>
                <a:schemeClr val="tx1"/>
              </a:buClr>
              <a:buFont typeface="Arial" panose="020B0604020202020204" pitchFamily="34" charset="0"/>
              <a:buChar char="•"/>
            </a:pPr>
            <a:r>
              <a:rPr lang="zh-TW" altLang="en-US" sz="3200" b="1" dirty="0" smtClean="0"/>
              <a:t>教師導向觀察模式</a:t>
            </a:r>
            <a:r>
              <a:rPr lang="zh-TW" altLang="en-US" sz="3200" b="1" dirty="0"/>
              <a:t>（續）</a:t>
            </a:r>
            <a:r>
              <a:rPr lang="en-US" altLang="zh-TW" sz="3200" b="1" dirty="0" smtClean="0"/>
              <a:t/>
            </a:r>
            <a:br>
              <a:rPr lang="en-US" altLang="zh-TW" sz="3200" b="1" dirty="0" smtClean="0"/>
            </a:br>
            <a:endParaRPr lang="en-US" altLang="zh-TW" sz="3200" b="1" dirty="0" smtClean="0">
              <a:latin typeface="PMingLiU" panose="02020500000000000000" pitchFamily="18" charset="-120"/>
              <a:ea typeface="PMingLiU" panose="02020500000000000000" pitchFamily="18"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113391430"/>
              </p:ext>
            </p:extLst>
          </p:nvPr>
        </p:nvGraphicFramePr>
        <p:xfrm>
          <a:off x="313765" y="1819265"/>
          <a:ext cx="8568000" cy="3688400"/>
        </p:xfrm>
        <a:graphic>
          <a:graphicData uri="http://schemas.openxmlformats.org/drawingml/2006/table">
            <a:tbl>
              <a:tblPr firstRow="1" firstCol="1" bandRow="1">
                <a:tableStyleId>{5C22544A-7EE6-4342-B048-85BDC9FD1C3A}</a:tableStyleId>
              </a:tblPr>
              <a:tblGrid>
                <a:gridCol w="2664000">
                  <a:extLst>
                    <a:ext uri="{9D8B030D-6E8A-4147-A177-3AD203B41FA5}">
                      <a16:colId xmlns:a16="http://schemas.microsoft.com/office/drawing/2014/main" val="1097175434"/>
                    </a:ext>
                  </a:extLst>
                </a:gridCol>
                <a:gridCol w="3199751">
                  <a:extLst>
                    <a:ext uri="{9D8B030D-6E8A-4147-A177-3AD203B41FA5}">
                      <a16:colId xmlns:a16="http://schemas.microsoft.com/office/drawing/2014/main" val="1910341574"/>
                    </a:ext>
                  </a:extLst>
                </a:gridCol>
                <a:gridCol w="2704249">
                  <a:extLst>
                    <a:ext uri="{9D8B030D-6E8A-4147-A177-3AD203B41FA5}">
                      <a16:colId xmlns:a16="http://schemas.microsoft.com/office/drawing/2014/main" val="1341504429"/>
                    </a:ext>
                  </a:extLst>
                </a:gridCol>
              </a:tblGrid>
              <a:tr h="574636">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模式</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優點</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solidFill>
                            <a:schemeClr val="tx1"/>
                          </a:solidFill>
                          <a:effectLst/>
                          <a:latin typeface="標楷體" panose="03000509000000000000" pitchFamily="65" charset="-120"/>
                          <a:ea typeface="標楷體" panose="03000509000000000000" pitchFamily="65" charset="-120"/>
                        </a:rPr>
                        <a:t>挑戰</a:t>
                      </a:r>
                      <a:endParaRPr lang="zh-TW" sz="28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93624866"/>
                  </a:ext>
                </a:extLst>
              </a:tr>
              <a:tr h="3113764">
                <a:tc>
                  <a:txBody>
                    <a:bodyPr/>
                    <a:lstStyle/>
                    <a:p>
                      <a:pPr>
                        <a:spcAft>
                          <a:spcPts val="0"/>
                        </a:spcAft>
                      </a:pPr>
                      <a:r>
                        <a:rPr lang="zh-TW" sz="2800" b="1" kern="100" dirty="0">
                          <a:solidFill>
                            <a:schemeClr val="tx1"/>
                          </a:solidFill>
                          <a:effectLst/>
                          <a:latin typeface="標楷體" panose="03000509000000000000" pitchFamily="65" charset="-120"/>
                          <a:ea typeface="標楷體" panose="03000509000000000000" pitchFamily="65" charset="-120"/>
                        </a:rPr>
                        <a:t>學校模式</a:t>
                      </a:r>
                      <a:r>
                        <a:rPr lang="zh-TW" sz="2800" b="1" kern="100" dirty="0" smtClean="0">
                          <a:solidFill>
                            <a:schemeClr val="tx1"/>
                          </a:solidFill>
                          <a:effectLst/>
                          <a:latin typeface="標楷體" panose="03000509000000000000" pitchFamily="65" charset="-120"/>
                          <a:ea typeface="標楷體" panose="03000509000000000000" pitchFamily="65" charset="-120"/>
                        </a:rPr>
                        <a:t>：</a:t>
                      </a:r>
                      <a:r>
                        <a:rPr lang="en-US" altLang="zh-TW" sz="2800" b="1" kern="100" dirty="0" smtClean="0">
                          <a:solidFill>
                            <a:schemeClr val="tx1"/>
                          </a:solidFill>
                          <a:effectLst/>
                          <a:latin typeface="標楷體" panose="03000509000000000000" pitchFamily="65" charset="-120"/>
                          <a:ea typeface="標楷體" panose="03000509000000000000" pitchFamily="65" charset="-120"/>
                        </a:rPr>
                        <a:t/>
                      </a:r>
                      <a:br>
                        <a:rPr lang="en-US" altLang="zh-TW" sz="2800" b="1" kern="100" dirty="0" smtClean="0">
                          <a:solidFill>
                            <a:schemeClr val="tx1"/>
                          </a:solidFill>
                          <a:effectLst/>
                          <a:latin typeface="標楷體" panose="03000509000000000000" pitchFamily="65" charset="-120"/>
                          <a:ea typeface="標楷體" panose="03000509000000000000" pitchFamily="65" charset="-120"/>
                        </a:rPr>
                      </a:br>
                      <a:r>
                        <a:rPr lang="zh-TW" sz="2400" b="0" kern="100" dirty="0" smtClean="0">
                          <a:solidFill>
                            <a:schemeClr val="tx1"/>
                          </a:solidFill>
                          <a:effectLst/>
                          <a:latin typeface="標楷體" panose="03000509000000000000" pitchFamily="65" charset="-120"/>
                          <a:ea typeface="標楷體" panose="03000509000000000000" pitchFamily="65" charset="-120"/>
                        </a:rPr>
                        <a:t>全</a:t>
                      </a:r>
                      <a:r>
                        <a:rPr lang="zh-TW" sz="2400" b="0" kern="100" dirty="0">
                          <a:solidFill>
                            <a:schemeClr val="tx1"/>
                          </a:solidFill>
                          <a:effectLst/>
                          <a:latin typeface="標楷體" panose="03000509000000000000" pitchFamily="65" charset="-120"/>
                          <a:ea typeface="標楷體" panose="03000509000000000000" pitchFamily="65" charset="-120"/>
                        </a:rPr>
                        <a:t>校性之數個教師團隊所做的全面性教室觀察</a:t>
                      </a:r>
                      <a:endParaRPr lang="zh-TW" sz="24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˙提供每位教師順利</a:t>
                      </a:r>
                      <a:r>
                        <a:rPr lang="zh-TW" sz="2400" kern="100" dirty="0" smtClean="0">
                          <a:solidFill>
                            <a:schemeClr val="tx1"/>
                          </a:solidFill>
                          <a:effectLst/>
                          <a:latin typeface="標楷體" panose="03000509000000000000" pitchFamily="65" charset="-120"/>
                          <a:ea typeface="標楷體" panose="03000509000000000000" pitchFamily="65" charset="-120"/>
                        </a:rPr>
                        <a:t>運作</a:t>
                      </a:r>
                      <a:r>
                        <a:rPr lang="en-US" sz="2400" kern="100" dirty="0">
                          <a:solidFill>
                            <a:schemeClr val="tx1"/>
                          </a:solidFill>
                          <a:effectLst/>
                          <a:latin typeface="標楷體" panose="03000509000000000000" pitchFamily="65" charset="-120"/>
                          <a:ea typeface="標楷體" panose="03000509000000000000" pitchFamily="65" charset="-120"/>
                        </a:rPr>
                        <a:t>TDO</a:t>
                      </a:r>
                      <a:r>
                        <a:rPr lang="zh-TW" sz="2400" kern="100" dirty="0">
                          <a:solidFill>
                            <a:schemeClr val="tx1"/>
                          </a:solidFill>
                          <a:effectLst/>
                          <a:latin typeface="標楷體" panose="03000509000000000000" pitchFamily="65" charset="-120"/>
                          <a:ea typeface="標楷體" panose="03000509000000000000" pitchFamily="65" charset="-120"/>
                        </a:rPr>
                        <a:t>之機會</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˙能使</a:t>
                      </a:r>
                      <a:r>
                        <a:rPr lang="en-US" sz="2400" kern="100" dirty="0">
                          <a:solidFill>
                            <a:schemeClr val="tx1"/>
                          </a:solidFill>
                          <a:effectLst/>
                          <a:latin typeface="標楷體" panose="03000509000000000000" pitchFamily="65" charset="-120"/>
                          <a:ea typeface="標楷體" panose="03000509000000000000" pitchFamily="65" charset="-120"/>
                        </a:rPr>
                        <a:t>TDO</a:t>
                      </a:r>
                      <a:r>
                        <a:rPr lang="zh-TW" sz="2400" kern="100" dirty="0">
                          <a:solidFill>
                            <a:schemeClr val="tx1"/>
                          </a:solidFill>
                          <a:effectLst/>
                          <a:latin typeface="標楷體" panose="03000509000000000000" pitchFamily="65" charset="-120"/>
                          <a:ea typeface="標楷體" panose="03000509000000000000" pitchFamily="65" charset="-120"/>
                        </a:rPr>
                        <a:t>快速推展</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a:t>
                      </a:r>
                      <a:r>
                        <a:rPr lang="zh-TW" sz="2400" kern="100" spc="-300" dirty="0">
                          <a:solidFill>
                            <a:schemeClr val="tx1"/>
                          </a:solidFill>
                          <a:effectLst/>
                          <a:latin typeface="標楷體" panose="03000509000000000000" pitchFamily="65" charset="-120"/>
                          <a:ea typeface="標楷體" panose="03000509000000000000" pitchFamily="65" charset="-120"/>
                        </a:rPr>
                        <a:t>促進協作的校園文化</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˙使跨年級和跨學科</a:t>
                      </a:r>
                      <a:r>
                        <a:rPr lang="zh-TW" sz="2400" kern="100" dirty="0" smtClean="0">
                          <a:solidFill>
                            <a:schemeClr val="tx1"/>
                          </a:solidFill>
                          <a:effectLst/>
                          <a:latin typeface="標楷體" panose="03000509000000000000" pitchFamily="65" charset="-120"/>
                          <a:ea typeface="標楷體" panose="03000509000000000000" pitchFamily="65" charset="-120"/>
                        </a:rPr>
                        <a:t>教師</a:t>
                      </a:r>
                      <a:r>
                        <a:rPr lang="zh-TW" sz="2400" kern="100" dirty="0">
                          <a:solidFill>
                            <a:schemeClr val="tx1"/>
                          </a:solidFill>
                          <a:effectLst/>
                          <a:latin typeface="標楷體" panose="03000509000000000000" pitchFamily="65" charset="-120"/>
                          <a:ea typeface="標楷體" panose="03000509000000000000" pitchFamily="65" charset="-120"/>
                        </a:rPr>
                        <a:t>有互動之機會</a:t>
                      </a: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˙創造了全校性教與</a:t>
                      </a:r>
                      <a:r>
                        <a:rPr lang="zh-TW" sz="2400" kern="100" dirty="0" smtClean="0">
                          <a:solidFill>
                            <a:schemeClr val="tx1"/>
                          </a:solidFill>
                          <a:effectLst/>
                          <a:latin typeface="標楷體" panose="03000509000000000000" pitchFamily="65" charset="-120"/>
                          <a:ea typeface="標楷體" panose="03000509000000000000" pitchFamily="65" charset="-120"/>
                        </a:rPr>
                        <a:t>學集體</a:t>
                      </a:r>
                      <a:r>
                        <a:rPr lang="zh-TW" sz="2400" kern="100" dirty="0">
                          <a:solidFill>
                            <a:schemeClr val="tx1"/>
                          </a:solidFill>
                          <a:effectLst/>
                          <a:latin typeface="標楷體" panose="03000509000000000000" pitchFamily="65" charset="-120"/>
                          <a:ea typeface="標楷體" panose="03000509000000000000" pitchFamily="65" charset="-120"/>
                        </a:rPr>
                        <a:t>對話之團體動能</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˙行政配套之安排</a:t>
                      </a:r>
                      <a:r>
                        <a:rPr lang="zh-TW" sz="2400" kern="100" dirty="0" smtClean="0">
                          <a:solidFill>
                            <a:schemeClr val="tx1"/>
                          </a:solidFill>
                          <a:effectLst/>
                          <a:latin typeface="標楷體" panose="03000509000000000000" pitchFamily="65" charset="-120"/>
                          <a:ea typeface="標楷體" panose="03000509000000000000" pitchFamily="65" charset="-120"/>
                        </a:rPr>
                        <a:t>較為困難</a:t>
                      </a:r>
                      <a:endParaRPr lang="zh-TW" sz="2400" kern="100" dirty="0">
                        <a:solidFill>
                          <a:schemeClr val="tx1"/>
                        </a:solidFill>
                        <a:effectLst/>
                        <a:latin typeface="標楷體" panose="03000509000000000000" pitchFamily="65" charset="-120"/>
                        <a:ea typeface="標楷體" panose="03000509000000000000" pitchFamily="65" charset="-120"/>
                      </a:endParaRPr>
                    </a:p>
                    <a:p>
                      <a:pPr marL="265113" indent="-265113">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˙在為數眾多教師間</a:t>
                      </a:r>
                      <a:r>
                        <a:rPr lang="zh-TW" sz="2400" kern="100" dirty="0" smtClean="0">
                          <a:solidFill>
                            <a:schemeClr val="tx1"/>
                          </a:solidFill>
                          <a:effectLst/>
                          <a:latin typeface="標楷體" panose="03000509000000000000" pitchFamily="65" charset="-120"/>
                          <a:ea typeface="標楷體" panose="03000509000000000000" pitchFamily="65" charset="-120"/>
                        </a:rPr>
                        <a:t>如何</a:t>
                      </a:r>
                      <a:r>
                        <a:rPr lang="zh-TW" sz="2400" kern="100" dirty="0">
                          <a:solidFill>
                            <a:schemeClr val="tx1"/>
                          </a:solidFill>
                          <a:effectLst/>
                          <a:latin typeface="標楷體" panose="03000509000000000000" pitchFamily="65" charset="-120"/>
                          <a:ea typeface="標楷體" panose="03000509000000000000" pitchFamily="65" charset="-120"/>
                        </a:rPr>
                        <a:t>建立與分配</a:t>
                      </a:r>
                      <a:r>
                        <a:rPr lang="zh-TW" sz="2400" kern="100" dirty="0" smtClean="0">
                          <a:solidFill>
                            <a:schemeClr val="tx1"/>
                          </a:solidFill>
                          <a:effectLst/>
                          <a:latin typeface="標楷體" panose="03000509000000000000" pitchFamily="65" charset="-120"/>
                          <a:ea typeface="標楷體" panose="03000509000000000000" pitchFamily="65" charset="-120"/>
                        </a:rPr>
                        <a:t>所有權之</a:t>
                      </a:r>
                      <a:r>
                        <a:rPr lang="zh-TW" sz="2400" kern="100" dirty="0">
                          <a:solidFill>
                            <a:schemeClr val="tx1"/>
                          </a:solidFill>
                          <a:effectLst/>
                          <a:latin typeface="標楷體" panose="03000509000000000000" pitchFamily="65" charset="-120"/>
                          <a:ea typeface="標楷體" panose="03000509000000000000" pitchFamily="65" charset="-120"/>
                        </a:rPr>
                        <a:t>歸屬</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402271074"/>
                  </a:ext>
                </a:extLst>
              </a:tr>
            </a:tbl>
          </a:graphicData>
        </a:graphic>
      </p:graphicFrame>
      <p:sp>
        <p:nvSpPr>
          <p:cNvPr id="7" name="標題 1"/>
          <p:cNvSpPr>
            <a:spLocks noGrp="1"/>
          </p:cNvSpPr>
          <p:nvPr>
            <p:ph type="title"/>
          </p:nvPr>
        </p:nvSpPr>
        <p:spPr>
          <a:xfrm>
            <a:off x="600364" y="85457"/>
            <a:ext cx="8257886" cy="922604"/>
          </a:xfrm>
        </p:spPr>
        <p:txBody>
          <a:bodyPr>
            <a:noAutofit/>
          </a:bodyPr>
          <a:lstStyle/>
          <a:p>
            <a:r>
              <a:rPr lang="zh-TW" altLang="en-US" spc="-300" dirty="0">
                <a:latin typeface="Times New Roman" panose="02020603050405020304" pitchFamily="18" charset="0"/>
                <a:cs typeface="Times New Roman" panose="02020603050405020304" pitchFamily="18" charset="0"/>
              </a:rPr>
              <a:t>參、授課教師主導公開授課的配套措施</a:t>
            </a:r>
          </a:p>
        </p:txBody>
      </p:sp>
    </p:spTree>
    <p:extLst>
      <p:ext uri="{BB962C8B-B14F-4D97-AF65-F5344CB8AC3E}">
        <p14:creationId xmlns:p14="http://schemas.microsoft.com/office/powerpoint/2010/main" val="2749989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A8B67E14-F284-4125-9F1B-60564082CD3B}" type="slidenum">
              <a:rPr lang="zh-TW" altLang="en-US" smtClean="0"/>
              <a:pPr/>
              <a:t>56</a:t>
            </a:fld>
            <a:endParaRPr lang="zh-TW" altLang="en-US"/>
          </a:p>
        </p:txBody>
      </p:sp>
      <p:sp>
        <p:nvSpPr>
          <p:cNvPr id="5" name="內容版面配置區 4"/>
          <p:cNvSpPr>
            <a:spLocks noGrp="1"/>
          </p:cNvSpPr>
          <p:nvPr>
            <p:ph idx="1"/>
          </p:nvPr>
        </p:nvSpPr>
        <p:spPr>
          <a:xfrm>
            <a:off x="600364" y="1008061"/>
            <a:ext cx="7926948" cy="5264209"/>
          </a:xfrm>
        </p:spPr>
        <p:txBody>
          <a:bodyPr>
            <a:normAutofit/>
          </a:bodyPr>
          <a:lstStyle/>
          <a:p>
            <a:pPr marL="358775" indent="-358775">
              <a:lnSpc>
                <a:spcPts val="3200"/>
              </a:lnSpc>
              <a:buClr>
                <a:schemeClr val="tx1"/>
              </a:buClr>
              <a:buFont typeface="Arial" panose="020B0604020202020204" pitchFamily="34" charset="0"/>
              <a:buChar char="•"/>
            </a:pPr>
            <a:r>
              <a:rPr lang="zh-TW" altLang="en-US" sz="3200" b="1" dirty="0" smtClean="0"/>
              <a:t>教師導向觀察模式</a:t>
            </a:r>
            <a:r>
              <a:rPr lang="en-US" altLang="zh-TW" sz="3200" b="1" dirty="0" smtClean="0"/>
              <a:t>–</a:t>
            </a:r>
            <a:r>
              <a:rPr lang="zh-TW" altLang="en-US" sz="3200" b="1" dirty="0" smtClean="0"/>
              <a:t>實例</a:t>
            </a:r>
            <a:r>
              <a:rPr lang="en-US" altLang="zh-TW" sz="3200" b="1" dirty="0" smtClean="0"/>
              <a:t/>
            </a:r>
            <a:br>
              <a:rPr lang="en-US" altLang="zh-TW" sz="3200" b="1" dirty="0" smtClean="0"/>
            </a:br>
            <a:r>
              <a:rPr lang="zh-TW" altLang="en-US" sz="3200" b="1" dirty="0" smtClean="0"/>
              <a:t>                 </a:t>
            </a:r>
            <a:r>
              <a:rPr lang="en-US" altLang="zh-TW" dirty="0" smtClean="0">
                <a:solidFill>
                  <a:prstClr val="black"/>
                </a:solidFill>
              </a:rPr>
              <a:t>(</a:t>
            </a:r>
            <a:r>
              <a:rPr lang="zh-TW" altLang="zh-TW" dirty="0">
                <a:solidFill>
                  <a:prstClr val="black"/>
                </a:solidFill>
              </a:rPr>
              <a:t>節錄自</a:t>
            </a:r>
            <a:r>
              <a:rPr lang="en-US" altLang="zh-TW" dirty="0">
                <a:solidFill>
                  <a:prstClr val="black"/>
                </a:solidFill>
              </a:rPr>
              <a:t> Kaufman, &amp; Grimm, 2013</a:t>
            </a:r>
            <a:r>
              <a:rPr lang="en-US" altLang="zh-TW" dirty="0" smtClean="0">
                <a:solidFill>
                  <a:prstClr val="black"/>
                </a:solidFill>
              </a:rPr>
              <a:t>)</a:t>
            </a:r>
          </a:p>
          <a:p>
            <a:pPr marL="358775" indent="-358775">
              <a:lnSpc>
                <a:spcPts val="3200"/>
              </a:lnSpc>
              <a:buClr>
                <a:schemeClr val="tx1"/>
              </a:buClr>
              <a:buFont typeface="Arial" panose="020B0604020202020204" pitchFamily="34" charset="0"/>
              <a:buChar char="•"/>
            </a:pPr>
            <a:r>
              <a:rPr lang="zh-TW" altLang="zh-TW" sz="2800" dirty="0"/>
              <a:t>漢密爾頓中學教師主導觀察日程表</a:t>
            </a:r>
            <a:endParaRPr lang="en-US" altLang="zh-TW" sz="2800" dirty="0"/>
          </a:p>
          <a:p>
            <a:pPr marL="0" indent="0">
              <a:lnSpc>
                <a:spcPts val="3200"/>
              </a:lnSpc>
              <a:buClr>
                <a:schemeClr val="tx1"/>
              </a:buClr>
              <a:buNone/>
            </a:pPr>
            <a:r>
              <a:rPr lang="en-US" altLang="zh-TW" sz="3200" b="1" dirty="0" smtClean="0"/>
              <a:t/>
            </a:r>
            <a:br>
              <a:rPr lang="en-US" altLang="zh-TW" sz="3200" b="1" dirty="0" smtClean="0"/>
            </a:br>
            <a:endParaRPr lang="en-US" altLang="zh-TW" sz="3200" b="1" dirty="0" smtClean="0">
              <a:latin typeface="PMingLiU" panose="02020500000000000000" pitchFamily="18" charset="-120"/>
              <a:ea typeface="PMingLiU" panose="02020500000000000000" pitchFamily="18" charset="-120"/>
            </a:endParaRPr>
          </a:p>
        </p:txBody>
      </p:sp>
      <p:sp>
        <p:nvSpPr>
          <p:cNvPr id="7" name="標題 1"/>
          <p:cNvSpPr>
            <a:spLocks noGrp="1"/>
          </p:cNvSpPr>
          <p:nvPr>
            <p:ph type="title"/>
          </p:nvPr>
        </p:nvSpPr>
        <p:spPr>
          <a:xfrm>
            <a:off x="600364" y="85457"/>
            <a:ext cx="8257886" cy="922604"/>
          </a:xfrm>
        </p:spPr>
        <p:txBody>
          <a:bodyPr>
            <a:noAutofit/>
          </a:bodyPr>
          <a:lstStyle/>
          <a:p>
            <a:r>
              <a:rPr lang="zh-TW" altLang="en-US" spc="-300" dirty="0">
                <a:latin typeface="Times New Roman" panose="02020603050405020304" pitchFamily="18" charset="0"/>
                <a:cs typeface="Times New Roman" panose="02020603050405020304" pitchFamily="18" charset="0"/>
              </a:rPr>
              <a:t>參</a:t>
            </a:r>
            <a:r>
              <a:rPr lang="zh-TW" altLang="en-US" spc="-300" dirty="0" smtClean="0">
                <a:latin typeface="Times New Roman" panose="02020603050405020304" pitchFamily="18" charset="0"/>
                <a:cs typeface="Times New Roman" panose="02020603050405020304" pitchFamily="18" charset="0"/>
              </a:rPr>
              <a:t>、</a:t>
            </a:r>
            <a:r>
              <a:rPr lang="zh-TW" altLang="en-US" spc="-300" dirty="0">
                <a:latin typeface="Times New Roman" panose="02020603050405020304" pitchFamily="18" charset="0"/>
                <a:cs typeface="Times New Roman" panose="02020603050405020304" pitchFamily="18" charset="0"/>
              </a:rPr>
              <a:t>授課教師主導公開授課</a:t>
            </a:r>
            <a:r>
              <a:rPr lang="zh-TW" altLang="en-US" spc="-300" dirty="0" smtClean="0">
                <a:latin typeface="Times New Roman" panose="02020603050405020304" pitchFamily="18" charset="0"/>
                <a:cs typeface="Times New Roman" panose="02020603050405020304" pitchFamily="18" charset="0"/>
              </a:rPr>
              <a:t>的配套措施</a:t>
            </a:r>
            <a:endParaRPr lang="zh-TW" altLang="en-US" spc="-300" dirty="0">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28760945"/>
              </p:ext>
            </p:extLst>
          </p:nvPr>
        </p:nvGraphicFramePr>
        <p:xfrm>
          <a:off x="758580" y="2573615"/>
          <a:ext cx="7651773" cy="3369984"/>
        </p:xfrm>
        <a:graphic>
          <a:graphicData uri="http://schemas.openxmlformats.org/drawingml/2006/table">
            <a:tbl>
              <a:tblPr firstRow="1" firstCol="1" bandRow="1">
                <a:tableStyleId>{5C22544A-7EE6-4342-B048-85BDC9FD1C3A}</a:tableStyleId>
              </a:tblPr>
              <a:tblGrid>
                <a:gridCol w="3161153">
                  <a:extLst>
                    <a:ext uri="{9D8B030D-6E8A-4147-A177-3AD203B41FA5}">
                      <a16:colId xmlns:a16="http://schemas.microsoft.com/office/drawing/2014/main" val="39378320"/>
                    </a:ext>
                  </a:extLst>
                </a:gridCol>
                <a:gridCol w="4490620">
                  <a:extLst>
                    <a:ext uri="{9D8B030D-6E8A-4147-A177-3AD203B41FA5}">
                      <a16:colId xmlns:a16="http://schemas.microsoft.com/office/drawing/2014/main" val="1743850815"/>
                    </a:ext>
                  </a:extLst>
                </a:gridCol>
              </a:tblGrid>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第一節</a:t>
                      </a:r>
                      <a:r>
                        <a:rPr lang="zh-TW" sz="2400" kern="100" dirty="0" smtClean="0">
                          <a:solidFill>
                            <a:schemeClr val="tx1"/>
                          </a:solidFill>
                          <a:effectLst/>
                          <a:latin typeface="標楷體" panose="03000509000000000000" pitchFamily="65" charset="-120"/>
                          <a:ea typeface="標楷體" panose="03000509000000000000" pitchFamily="65" charset="-120"/>
                        </a:rPr>
                        <a:t>，</a:t>
                      </a:r>
                      <a:r>
                        <a:rPr lang="en-US" sz="2400" kern="100" dirty="0" smtClean="0">
                          <a:solidFill>
                            <a:schemeClr val="tx1"/>
                          </a:solidFill>
                          <a:effectLst/>
                          <a:latin typeface="標楷體" panose="03000509000000000000" pitchFamily="65" charset="-120"/>
                          <a:ea typeface="標楷體" panose="03000509000000000000" pitchFamily="65" charset="-120"/>
                        </a:rPr>
                        <a:t>7:25-8:21</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觀察前會談</a:t>
                      </a:r>
                      <a:r>
                        <a:rPr lang="en-US" sz="2400" kern="100" dirty="0">
                          <a:solidFill>
                            <a:schemeClr val="tx1"/>
                          </a:solidFill>
                          <a:effectLst/>
                          <a:latin typeface="標楷體" panose="03000509000000000000" pitchFamily="65" charset="-120"/>
                          <a:ea typeface="標楷體" panose="03000509000000000000" pitchFamily="65" charset="-120"/>
                        </a:rPr>
                        <a:t>(</a:t>
                      </a:r>
                      <a:r>
                        <a:rPr lang="zh-TW" sz="2400" kern="100" dirty="0">
                          <a:solidFill>
                            <a:schemeClr val="tx1"/>
                          </a:solidFill>
                          <a:effectLst/>
                          <a:latin typeface="標楷體" panose="03000509000000000000" pitchFamily="65" charset="-120"/>
                          <a:ea typeface="標楷體" panose="03000509000000000000" pitchFamily="65" charset="-120"/>
                        </a:rPr>
                        <a:t>所有四位老師</a:t>
                      </a:r>
                      <a:r>
                        <a:rPr lang="en-US" sz="2400" kern="100" dirty="0">
                          <a:solidFill>
                            <a:schemeClr val="tx1"/>
                          </a:solidFill>
                          <a:effectLst/>
                          <a:latin typeface="標楷體" panose="03000509000000000000" pitchFamily="65" charset="-120"/>
                          <a:ea typeface="標楷體" panose="03000509000000000000" pitchFamily="65" charset="-120"/>
                        </a:rPr>
                        <a:t>)</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solidFill>
                      <a:srgbClr val="F0F4F4"/>
                    </a:solidFill>
                  </a:tcPr>
                </a:tc>
                <a:extLst>
                  <a:ext uri="{0D108BD9-81ED-4DB2-BD59-A6C34878D82A}">
                    <a16:rowId xmlns:a16="http://schemas.microsoft.com/office/drawing/2014/main" val="1179877163"/>
                  </a:ext>
                </a:extLst>
              </a:tr>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第二節，</a:t>
                      </a:r>
                      <a:r>
                        <a:rPr lang="en-US" sz="2400" kern="100" dirty="0">
                          <a:solidFill>
                            <a:schemeClr val="tx1"/>
                          </a:solidFill>
                          <a:effectLst/>
                          <a:latin typeface="標楷體" panose="03000509000000000000" pitchFamily="65" charset="-120"/>
                          <a:ea typeface="標楷體" panose="03000509000000000000" pitchFamily="65" charset="-120"/>
                        </a:rPr>
                        <a:t>8:26-9:22</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kern="100">
                          <a:solidFill>
                            <a:schemeClr val="tx1"/>
                          </a:solidFill>
                          <a:effectLst/>
                          <a:latin typeface="標楷體" panose="03000509000000000000" pitchFamily="65" charset="-120"/>
                          <a:ea typeface="標楷體" panose="03000509000000000000" pitchFamily="65" charset="-120"/>
                        </a:rPr>
                        <a:t>觀察</a:t>
                      </a:r>
                      <a:r>
                        <a:rPr lang="en-US" sz="2400" kern="100">
                          <a:solidFill>
                            <a:schemeClr val="tx1"/>
                          </a:solidFill>
                          <a:effectLst/>
                          <a:latin typeface="標楷體" panose="03000509000000000000" pitchFamily="65" charset="-120"/>
                          <a:ea typeface="標楷體" panose="03000509000000000000" pitchFamily="65" charset="-120"/>
                        </a:rPr>
                        <a:t>A</a:t>
                      </a:r>
                      <a:r>
                        <a:rPr lang="zh-TW" sz="2400" kern="100">
                          <a:solidFill>
                            <a:schemeClr val="tx1"/>
                          </a:solidFill>
                          <a:effectLst/>
                          <a:latin typeface="標楷體" panose="03000509000000000000" pitchFamily="65" charset="-120"/>
                          <a:ea typeface="標楷體" panose="03000509000000000000" pitchFamily="65" charset="-120"/>
                        </a:rPr>
                        <a:t>教師</a:t>
                      </a:r>
                      <a:endParaRPr lang="zh-TW" sz="2400" kern="10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17345854"/>
                  </a:ext>
                </a:extLst>
              </a:tr>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第三節，</a:t>
                      </a:r>
                      <a:r>
                        <a:rPr lang="en-US" sz="2400" kern="100" dirty="0">
                          <a:solidFill>
                            <a:schemeClr val="tx1"/>
                          </a:solidFill>
                          <a:effectLst/>
                          <a:latin typeface="標楷體" panose="03000509000000000000" pitchFamily="65" charset="-120"/>
                          <a:ea typeface="標楷體" panose="03000509000000000000" pitchFamily="65" charset="-120"/>
                        </a:rPr>
                        <a:t>9:27-10:23</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kern="100">
                          <a:solidFill>
                            <a:schemeClr val="tx1"/>
                          </a:solidFill>
                          <a:effectLst/>
                          <a:latin typeface="標楷體" panose="03000509000000000000" pitchFamily="65" charset="-120"/>
                          <a:ea typeface="標楷體" panose="03000509000000000000" pitchFamily="65" charset="-120"/>
                        </a:rPr>
                        <a:t>觀察</a:t>
                      </a:r>
                      <a:r>
                        <a:rPr lang="en-US" sz="2400" kern="100">
                          <a:solidFill>
                            <a:schemeClr val="tx1"/>
                          </a:solidFill>
                          <a:effectLst/>
                          <a:latin typeface="標楷體" panose="03000509000000000000" pitchFamily="65" charset="-120"/>
                          <a:ea typeface="標楷體" panose="03000509000000000000" pitchFamily="65" charset="-120"/>
                        </a:rPr>
                        <a:t>B</a:t>
                      </a:r>
                      <a:r>
                        <a:rPr lang="zh-TW" sz="2400" kern="100">
                          <a:solidFill>
                            <a:schemeClr val="tx1"/>
                          </a:solidFill>
                          <a:effectLst/>
                          <a:latin typeface="標楷體" panose="03000509000000000000" pitchFamily="65" charset="-120"/>
                          <a:ea typeface="標楷體" panose="03000509000000000000" pitchFamily="65" charset="-120"/>
                        </a:rPr>
                        <a:t>教師</a:t>
                      </a:r>
                      <a:endParaRPr lang="zh-TW" sz="2400" kern="10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598774724"/>
                  </a:ext>
                </a:extLst>
              </a:tr>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第四節，</a:t>
                      </a:r>
                      <a:r>
                        <a:rPr lang="en-US" sz="2400" kern="100" dirty="0">
                          <a:solidFill>
                            <a:schemeClr val="tx1"/>
                          </a:solidFill>
                          <a:effectLst/>
                          <a:latin typeface="標楷體" panose="03000509000000000000" pitchFamily="65" charset="-120"/>
                          <a:ea typeface="標楷體" panose="03000509000000000000" pitchFamily="65" charset="-120"/>
                        </a:rPr>
                        <a:t>10:28-11:41</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觀察</a:t>
                      </a:r>
                      <a:r>
                        <a:rPr lang="en-US" sz="2400" kern="100" dirty="0">
                          <a:solidFill>
                            <a:schemeClr val="tx1"/>
                          </a:solidFill>
                          <a:effectLst/>
                          <a:latin typeface="標楷體" panose="03000509000000000000" pitchFamily="65" charset="-120"/>
                          <a:ea typeface="標楷體" panose="03000509000000000000" pitchFamily="65" charset="-120"/>
                        </a:rPr>
                        <a:t>C</a:t>
                      </a:r>
                      <a:r>
                        <a:rPr lang="zh-TW" sz="2400" kern="100" dirty="0">
                          <a:solidFill>
                            <a:schemeClr val="tx1"/>
                          </a:solidFill>
                          <a:effectLst/>
                          <a:latin typeface="標楷體" panose="03000509000000000000" pitchFamily="65" charset="-120"/>
                          <a:ea typeface="標楷體" panose="03000509000000000000" pitchFamily="65" charset="-120"/>
                        </a:rPr>
                        <a:t>教師</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319922574"/>
                  </a:ext>
                </a:extLst>
              </a:tr>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第五節，</a:t>
                      </a:r>
                      <a:r>
                        <a:rPr lang="en-US" sz="2400" kern="100" dirty="0">
                          <a:solidFill>
                            <a:schemeClr val="tx1"/>
                          </a:solidFill>
                          <a:effectLst/>
                          <a:latin typeface="標楷體" panose="03000509000000000000" pitchFamily="65" charset="-120"/>
                          <a:ea typeface="標楷體" panose="03000509000000000000" pitchFamily="65" charset="-120"/>
                        </a:rPr>
                        <a:t>12:17-1:13</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kern="100">
                          <a:solidFill>
                            <a:schemeClr val="tx1"/>
                          </a:solidFill>
                          <a:effectLst/>
                          <a:latin typeface="標楷體" panose="03000509000000000000" pitchFamily="65" charset="-120"/>
                          <a:ea typeface="標楷體" panose="03000509000000000000" pitchFamily="65" charset="-120"/>
                        </a:rPr>
                        <a:t>觀察</a:t>
                      </a:r>
                      <a:r>
                        <a:rPr lang="en-US" sz="2400" kern="100">
                          <a:solidFill>
                            <a:schemeClr val="tx1"/>
                          </a:solidFill>
                          <a:effectLst/>
                          <a:latin typeface="標楷體" panose="03000509000000000000" pitchFamily="65" charset="-120"/>
                          <a:ea typeface="標楷體" panose="03000509000000000000" pitchFamily="65" charset="-120"/>
                        </a:rPr>
                        <a:t>D</a:t>
                      </a:r>
                      <a:r>
                        <a:rPr lang="zh-TW" sz="2400" kern="100">
                          <a:solidFill>
                            <a:schemeClr val="tx1"/>
                          </a:solidFill>
                          <a:effectLst/>
                          <a:latin typeface="標楷體" panose="03000509000000000000" pitchFamily="65" charset="-120"/>
                          <a:ea typeface="標楷體" panose="03000509000000000000" pitchFamily="65" charset="-120"/>
                        </a:rPr>
                        <a:t>教師</a:t>
                      </a:r>
                      <a:endParaRPr lang="zh-TW" sz="2400" kern="10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17980733"/>
                  </a:ext>
                </a:extLst>
              </a:tr>
              <a:tr h="561664">
                <a:tc>
                  <a:txBody>
                    <a:bodyPr/>
                    <a:lstStyle/>
                    <a:p>
                      <a:pPr algn="l">
                        <a:lnSpc>
                          <a:spcPts val="2400"/>
                        </a:lnSpc>
                        <a:spcAft>
                          <a:spcPts val="0"/>
                        </a:spcAft>
                      </a:pPr>
                      <a:r>
                        <a:rPr lang="zh-TW" sz="2400" kern="100" dirty="0">
                          <a:solidFill>
                            <a:schemeClr val="tx1"/>
                          </a:solidFill>
                          <a:effectLst/>
                          <a:latin typeface="標楷體" panose="03000509000000000000" pitchFamily="65" charset="-120"/>
                          <a:ea typeface="標楷體" panose="03000509000000000000" pitchFamily="65" charset="-120"/>
                        </a:rPr>
                        <a:t>第六節，</a:t>
                      </a:r>
                      <a:r>
                        <a:rPr lang="en-US" sz="2400" kern="100" dirty="0">
                          <a:solidFill>
                            <a:schemeClr val="tx1"/>
                          </a:solidFill>
                          <a:effectLst/>
                          <a:latin typeface="標楷體" panose="03000509000000000000" pitchFamily="65" charset="-120"/>
                          <a:ea typeface="標楷體" panose="03000509000000000000" pitchFamily="65" charset="-120"/>
                        </a:rPr>
                        <a:t>1:18-2:14</a:t>
                      </a:r>
                      <a:endPar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ts val="2400"/>
                        </a:lnSpc>
                        <a:spcAft>
                          <a:spcPts val="0"/>
                        </a:spcAft>
                      </a:pPr>
                      <a:r>
                        <a:rPr lang="zh-TW" sz="2400" b="1" kern="100" dirty="0">
                          <a:solidFill>
                            <a:schemeClr val="tx1"/>
                          </a:solidFill>
                          <a:effectLst/>
                          <a:latin typeface="標楷體" panose="03000509000000000000" pitchFamily="65" charset="-120"/>
                          <a:ea typeface="標楷體" panose="03000509000000000000" pitchFamily="65" charset="-120"/>
                        </a:rPr>
                        <a:t>觀察後回饋會談</a:t>
                      </a:r>
                      <a:r>
                        <a:rPr lang="en-US" sz="2400" b="1" kern="100" dirty="0">
                          <a:solidFill>
                            <a:schemeClr val="tx1"/>
                          </a:solidFill>
                          <a:effectLst/>
                          <a:latin typeface="標楷體" panose="03000509000000000000" pitchFamily="65" charset="-120"/>
                          <a:ea typeface="標楷體" panose="03000509000000000000" pitchFamily="65" charset="-120"/>
                        </a:rPr>
                        <a:t>(</a:t>
                      </a:r>
                      <a:r>
                        <a:rPr lang="zh-TW" sz="2400" b="1" kern="100" dirty="0">
                          <a:solidFill>
                            <a:schemeClr val="tx1"/>
                          </a:solidFill>
                          <a:effectLst/>
                          <a:latin typeface="標楷體" panose="03000509000000000000" pitchFamily="65" charset="-120"/>
                          <a:ea typeface="標楷體" panose="03000509000000000000" pitchFamily="65" charset="-120"/>
                        </a:rPr>
                        <a:t>所有四位老師</a:t>
                      </a:r>
                      <a:r>
                        <a:rPr lang="en-US" sz="2400" b="1" kern="100" dirty="0">
                          <a:solidFill>
                            <a:schemeClr val="tx1"/>
                          </a:solidFill>
                          <a:effectLst/>
                          <a:latin typeface="標楷體" panose="03000509000000000000" pitchFamily="65" charset="-120"/>
                          <a:ea typeface="標楷體" panose="03000509000000000000" pitchFamily="65" charset="-120"/>
                        </a:rPr>
                        <a:t>)</a:t>
                      </a:r>
                      <a:endParaRPr lang="zh-TW" sz="2400" b="1"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17393396"/>
                  </a:ext>
                </a:extLst>
              </a:tr>
            </a:tbl>
          </a:graphicData>
        </a:graphic>
      </p:graphicFrame>
    </p:spTree>
    <p:extLst>
      <p:ext uri="{BB962C8B-B14F-4D97-AF65-F5344CB8AC3E}">
        <p14:creationId xmlns:p14="http://schemas.microsoft.com/office/powerpoint/2010/main" val="1003000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6061510"/>
              </p:ext>
            </p:extLst>
          </p:nvPr>
        </p:nvGraphicFramePr>
        <p:xfrm>
          <a:off x="493058" y="1399615"/>
          <a:ext cx="8175812" cy="4611538"/>
        </p:xfrm>
        <a:graphic>
          <a:graphicData uri="http://schemas.openxmlformats.org/drawingml/2006/table">
            <a:tbl>
              <a:tblPr firstRow="1" bandRow="1">
                <a:tableStyleId>{5C22544A-7EE6-4342-B048-85BDC9FD1C3A}</a:tableStyleId>
              </a:tblPr>
              <a:tblGrid>
                <a:gridCol w="4087906">
                  <a:extLst>
                    <a:ext uri="{9D8B030D-6E8A-4147-A177-3AD203B41FA5}">
                      <a16:colId xmlns:a16="http://schemas.microsoft.com/office/drawing/2014/main" val="3684125952"/>
                    </a:ext>
                  </a:extLst>
                </a:gridCol>
                <a:gridCol w="4087906">
                  <a:extLst>
                    <a:ext uri="{9D8B030D-6E8A-4147-A177-3AD203B41FA5}">
                      <a16:colId xmlns:a16="http://schemas.microsoft.com/office/drawing/2014/main" val="1057262022"/>
                    </a:ext>
                  </a:extLst>
                </a:gridCol>
              </a:tblGrid>
              <a:tr h="953938">
                <a:tc>
                  <a:txBody>
                    <a:bodyPr/>
                    <a:lstStyle/>
                    <a:p>
                      <a:pPr algn="ctr"/>
                      <a:r>
                        <a:rPr lang="zh-TW" altLang="zh-TW" sz="2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學校的支持和資源</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7707" marR="67707" anchor="ctr"/>
                </a:tc>
                <a:tc>
                  <a:txBody>
                    <a:bodyPr/>
                    <a:lstStyle/>
                    <a:p>
                      <a:pPr algn="ctr"/>
                      <a:r>
                        <a:rPr lang="zh-TW" altLang="zh-TW" sz="2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教師專業學習社群的結合</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7707" marR="67707" anchor="ctr"/>
                </a:tc>
                <a:extLst>
                  <a:ext uri="{0D108BD9-81ED-4DB2-BD59-A6C34878D82A}">
                    <a16:rowId xmlns:a16="http://schemas.microsoft.com/office/drawing/2014/main" val="729107894"/>
                  </a:ext>
                </a:extLst>
              </a:tr>
              <a:tr h="3554188">
                <a:tc>
                  <a:txBody>
                    <a:bodyPr/>
                    <a:lstStyle/>
                    <a:p>
                      <a:pPr marL="342900" indent="-342900">
                        <a:lnSpc>
                          <a:spcPct val="100000"/>
                        </a:lnSpc>
                        <a:buFont typeface="+mj-lt"/>
                        <a:buAutoNum type="arabicPeriod"/>
                      </a:pP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學校行政人員幫助教師了解這套</a:t>
                      </a: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TDO</a:t>
                      </a: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觀課內涵</a:t>
                      </a:r>
                      <a:r>
                        <a:rPr lang="zh-TW" altLang="zh-TW" sz="2400" kern="1200" spc="-3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和歷程</a:t>
                      </a:r>
                      <a:endParaRPr lang="en-US" altLang="zh-TW" sz="2400" kern="1200" spc="-3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buFont typeface="+mj-lt"/>
                        <a:buAutoNum type="arabicPeriod"/>
                      </a:pP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安排備觀議課日程表</a:t>
                      </a:r>
                      <a:r>
                        <a:rPr lang="zh-TW" altLang="zh-TW" sz="2400" kern="1200" spc="-3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和時間</a:t>
                      </a:r>
                      <a:endParaRPr lang="en-US" altLang="zh-TW" sz="2400" kern="1200" spc="-3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buFont typeface="+mj-lt"/>
                        <a:buAutoNum type="arabicPeriod"/>
                      </a:pP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教師彼此觀課的邀請</a:t>
                      </a: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buFont typeface="+mj-lt"/>
                        <a:buAutoNum type="arabicPeriod"/>
                      </a:pP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事務工作的資源投入</a:t>
                      </a: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備課和議課的空間設置</a:t>
                      </a: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r>
                        <a:rPr lang="zh-TW" altLang="en-US"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等等</a:t>
                      </a: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7707" marR="67707"/>
                </a:tc>
                <a:tc>
                  <a:txBody>
                    <a:bodyPr/>
                    <a:lstStyle/>
                    <a:p>
                      <a:pPr marL="342900" indent="-342900">
                        <a:lnSpc>
                          <a:spcPct val="100000"/>
                        </a:lnSpc>
                        <a:buFont typeface="+mj-lt"/>
                        <a:buAutoNum type="arabicPeriod"/>
                      </a:pP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TDO</a:t>
                      </a: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如何與學校現有計畫相結合</a:t>
                      </a:r>
                      <a:r>
                        <a:rPr lang="zh-TW" altLang="en-US"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例如：運用</a:t>
                      </a: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TDO</a:t>
                      </a: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觀課看學校推動的心智圖閱讀教學策略實施情形</a:t>
                      </a:r>
                      <a:r>
                        <a:rPr lang="zh-TW" altLang="en-US"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00000"/>
                        </a:lnSpc>
                        <a:buFont typeface="+mj-lt"/>
                        <a:buAutoNum type="arabicPeriod"/>
                      </a:pP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TDO</a:t>
                      </a:r>
                      <a:r>
                        <a:rPr lang="zh-TW"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的實施列入教師專業學習社群的內涵</a:t>
                      </a: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endPar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buFont typeface="+mj-lt"/>
                        <a:buNone/>
                      </a:pPr>
                      <a:r>
                        <a:rPr lang="zh-TW" altLang="en-US"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等等</a:t>
                      </a:r>
                      <a:r>
                        <a:rPr lang="en-US" altLang="zh-TW" sz="240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67707" marR="67707"/>
                </a:tc>
                <a:extLst>
                  <a:ext uri="{0D108BD9-81ED-4DB2-BD59-A6C34878D82A}">
                    <a16:rowId xmlns:a16="http://schemas.microsoft.com/office/drawing/2014/main" val="2496693618"/>
                  </a:ext>
                </a:extLst>
              </a:tr>
            </a:tbl>
          </a:graphicData>
        </a:graphic>
      </p:graphicFrame>
      <p:sp>
        <p:nvSpPr>
          <p:cNvPr id="3" name="投影片編號版面配置區 2"/>
          <p:cNvSpPr>
            <a:spLocks noGrp="1"/>
          </p:cNvSpPr>
          <p:nvPr>
            <p:ph type="sldNum" sz="quarter" idx="12"/>
          </p:nvPr>
        </p:nvSpPr>
        <p:spPr/>
        <p:txBody>
          <a:bodyPr/>
          <a:lstStyle/>
          <a:p>
            <a:fld id="{A8B67E14-F284-4125-9F1B-60564082CD3B}" type="slidenum">
              <a:rPr lang="zh-TW" altLang="en-US" smtClean="0"/>
              <a:pPr/>
              <a:t>57</a:t>
            </a:fld>
            <a:endParaRPr lang="zh-TW" altLang="en-US"/>
          </a:p>
        </p:txBody>
      </p:sp>
      <p:sp>
        <p:nvSpPr>
          <p:cNvPr id="6" name="標題 1"/>
          <p:cNvSpPr>
            <a:spLocks noGrp="1"/>
          </p:cNvSpPr>
          <p:nvPr>
            <p:ph type="title"/>
          </p:nvPr>
        </p:nvSpPr>
        <p:spPr>
          <a:xfrm>
            <a:off x="600364" y="85457"/>
            <a:ext cx="8257886" cy="922604"/>
          </a:xfrm>
        </p:spPr>
        <p:txBody>
          <a:bodyPr>
            <a:noAutofit/>
          </a:bodyPr>
          <a:lstStyle/>
          <a:p>
            <a:r>
              <a:rPr lang="zh-TW" altLang="en-US" spc="-300" dirty="0">
                <a:latin typeface="Times New Roman" panose="02020603050405020304" pitchFamily="18" charset="0"/>
                <a:cs typeface="Times New Roman" panose="02020603050405020304" pitchFamily="18" charset="0"/>
              </a:rPr>
              <a:t>參、授課教師主導公開授課的配套措施</a:t>
            </a:r>
          </a:p>
        </p:txBody>
      </p:sp>
    </p:spTree>
    <p:extLst>
      <p:ext uri="{BB962C8B-B14F-4D97-AF65-F5344CB8AC3E}">
        <p14:creationId xmlns:p14="http://schemas.microsoft.com/office/powerpoint/2010/main" val="633999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364" y="85457"/>
            <a:ext cx="8091054" cy="922604"/>
          </a:xfrm>
        </p:spPr>
        <p:txBody>
          <a:bodyPr>
            <a:noAutofit/>
          </a:bodyPr>
          <a:lstStyle/>
          <a:p>
            <a:r>
              <a:rPr lang="zh-TW" altLang="en-US" dirty="0" smtClean="0">
                <a:latin typeface="Times New Roman" panose="02020603050405020304" pitchFamily="18" charset="0"/>
                <a:cs typeface="Times New Roman" panose="02020603050405020304" pitchFamily="18" charset="0"/>
              </a:rPr>
              <a:t>肆、</a:t>
            </a:r>
            <a:r>
              <a:rPr lang="zh-TW" altLang="en-US" dirty="0">
                <a:latin typeface="Times New Roman" panose="02020603050405020304" pitchFamily="18" charset="0"/>
                <a:cs typeface="Times New Roman" panose="02020603050405020304" pitchFamily="18" charset="0"/>
              </a:rPr>
              <a:t>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37946" y="1206495"/>
            <a:ext cx="7290054" cy="5264209"/>
          </a:xfrm>
        </p:spPr>
        <p:txBody>
          <a:bodyPr>
            <a:noAutofit/>
          </a:bodyPr>
          <a:lstStyle/>
          <a:p>
            <a:pPr marL="0" indent="0">
              <a:lnSpc>
                <a:spcPct val="100000"/>
              </a:lnSpc>
              <a:buClrTx/>
              <a:buNone/>
              <a:tabLst>
                <a:tab pos="0" algn="l"/>
                <a:tab pos="360000" algn="l"/>
              </a:tabLst>
            </a:pPr>
            <a:r>
              <a:rPr lang="zh-TW" altLang="en-US" sz="2800" dirty="0" smtClean="0">
                <a:latin typeface="Times New Roman" panose="02020603050405020304" pitchFamily="18" charset="0"/>
                <a:cs typeface="Times New Roman" panose="02020603050405020304" pitchFamily="18" charset="0"/>
              </a:rPr>
              <a:t>一</a:t>
            </a:r>
            <a:r>
              <a:rPr lang="zh-TW" altLang="en-US" sz="2800" dirty="0">
                <a:latin typeface="Times New Roman" panose="02020603050405020304" pitchFamily="18" charset="0"/>
                <a:cs typeface="Times New Roman" panose="02020603050405020304" pitchFamily="18" charset="0"/>
              </a:rPr>
              <a:t>、</a:t>
            </a:r>
            <a:r>
              <a:rPr lang="zh-TW" altLang="en-US" sz="2800" dirty="0" smtClean="0"/>
              <a:t>符合十二年國教課程綱要總綱精神</a:t>
            </a:r>
            <a:endParaRPr lang="en-US" altLang="zh-TW" sz="2800" dirty="0" smtClean="0"/>
          </a:p>
          <a:p>
            <a:pPr marL="0" indent="0">
              <a:lnSpc>
                <a:spcPct val="100000"/>
              </a:lnSpc>
              <a:buClrTx/>
              <a:buNone/>
              <a:tabLst>
                <a:tab pos="0" algn="l"/>
                <a:tab pos="360000" algn="l"/>
              </a:tabLst>
            </a:pPr>
            <a:r>
              <a:rPr lang="zh-TW" altLang="en-US" sz="2800" dirty="0" smtClean="0"/>
              <a:t>二</a:t>
            </a:r>
            <a:r>
              <a:rPr lang="zh-TW" altLang="en-US" sz="2800" dirty="0"/>
              <a:t>、</a:t>
            </a:r>
            <a:r>
              <a:rPr lang="zh-TW" altLang="en-US" sz="2800" dirty="0" smtClean="0"/>
              <a:t>呼應</a:t>
            </a:r>
            <a:r>
              <a:rPr lang="zh-TW" altLang="en-US" sz="2800" dirty="0"/>
              <a:t>實踐</a:t>
            </a:r>
            <a:r>
              <a:rPr lang="zh-TW" altLang="en-US" sz="2800" dirty="0" smtClean="0"/>
              <a:t>方案</a:t>
            </a:r>
            <a:endParaRPr lang="en-US" altLang="zh-TW" sz="2800" dirty="0" smtClean="0"/>
          </a:p>
          <a:p>
            <a:pPr marL="0" indent="0">
              <a:lnSpc>
                <a:spcPct val="100000"/>
              </a:lnSpc>
              <a:buClrTx/>
              <a:buNone/>
              <a:tabLst>
                <a:tab pos="0" algn="l"/>
                <a:tab pos="360000" algn="l"/>
              </a:tabLst>
            </a:pPr>
            <a:r>
              <a:rPr lang="zh-TW" altLang="en-US" sz="2800" dirty="0" smtClean="0"/>
              <a:t>三、延續</a:t>
            </a:r>
            <a:r>
              <a:rPr lang="zh-TW" altLang="en-US" sz="2800" dirty="0"/>
              <a:t>原有教專</a:t>
            </a:r>
            <a:r>
              <a:rPr lang="zh-TW" altLang="en-US" sz="2800" dirty="0" smtClean="0"/>
              <a:t>精神</a:t>
            </a:r>
            <a:endParaRPr lang="en-US" altLang="zh-TW" sz="2800" dirty="0" smtClean="0"/>
          </a:p>
          <a:p>
            <a:pPr marL="0" indent="0">
              <a:lnSpc>
                <a:spcPct val="100000"/>
              </a:lnSpc>
              <a:buClrTx/>
              <a:buNone/>
              <a:tabLst>
                <a:tab pos="0" algn="l"/>
                <a:tab pos="360000" algn="l"/>
              </a:tabLst>
            </a:pPr>
            <a:r>
              <a:rPr lang="zh-TW" altLang="en-US" sz="2800" dirty="0" smtClean="0"/>
              <a:t>四、非</a:t>
            </a:r>
            <a:r>
              <a:rPr lang="zh-TW" altLang="en-US" sz="2800" dirty="0"/>
              <a:t>評鑑取</a:t>
            </a:r>
            <a:r>
              <a:rPr lang="zh-TW" altLang="en-US" sz="2800" dirty="0" smtClean="0"/>
              <a:t>向</a:t>
            </a:r>
            <a:endParaRPr lang="en-US" altLang="zh-TW" sz="2800" dirty="0" smtClean="0"/>
          </a:p>
          <a:p>
            <a:pPr marL="0" indent="0">
              <a:lnSpc>
                <a:spcPct val="100000"/>
              </a:lnSpc>
              <a:buClrTx/>
              <a:buNone/>
              <a:tabLst>
                <a:tab pos="0" algn="l"/>
                <a:tab pos="360000" algn="l"/>
              </a:tabLst>
            </a:pPr>
            <a:r>
              <a:rPr lang="zh-TW" altLang="en-US" sz="2800" dirty="0" smtClean="0"/>
              <a:t>五、專業自主</a:t>
            </a:r>
            <a:endParaRPr lang="en-US" altLang="zh-TW" sz="2800" dirty="0" smtClean="0"/>
          </a:p>
          <a:p>
            <a:pPr marL="0" indent="0">
              <a:lnSpc>
                <a:spcPct val="100000"/>
              </a:lnSpc>
              <a:buClrTx/>
              <a:buNone/>
              <a:tabLst>
                <a:tab pos="0" algn="l"/>
                <a:tab pos="360000" algn="l"/>
              </a:tabLst>
            </a:pPr>
            <a:r>
              <a:rPr lang="zh-TW" altLang="en-US" sz="2800" dirty="0" smtClean="0"/>
              <a:t>六、結合</a:t>
            </a:r>
            <a:r>
              <a:rPr lang="zh-TW" altLang="en-US" sz="2800" dirty="0"/>
              <a:t>教學行動</a:t>
            </a:r>
            <a:r>
              <a:rPr lang="zh-TW" altLang="en-US" sz="2800" dirty="0" smtClean="0"/>
              <a:t>研究</a:t>
            </a:r>
            <a:endParaRPr lang="en-US" altLang="zh-TW" sz="2800" dirty="0" smtClean="0"/>
          </a:p>
          <a:p>
            <a:pPr marL="0" indent="0">
              <a:lnSpc>
                <a:spcPct val="100000"/>
              </a:lnSpc>
              <a:buClrTx/>
              <a:buNone/>
              <a:tabLst>
                <a:tab pos="0" algn="l"/>
                <a:tab pos="360000" algn="l"/>
              </a:tabLst>
            </a:pPr>
            <a:r>
              <a:rPr lang="zh-TW" altLang="en-US" sz="2800" dirty="0" smtClean="0"/>
              <a:t>七、簡易可行</a:t>
            </a:r>
            <a:endParaRPr lang="en-US" altLang="zh-TW" sz="2800" dirty="0" smtClean="0"/>
          </a:p>
          <a:p>
            <a:pPr marL="0" indent="0">
              <a:lnSpc>
                <a:spcPct val="100000"/>
              </a:lnSpc>
              <a:buClrTx/>
              <a:buNone/>
              <a:tabLst>
                <a:tab pos="0" algn="l"/>
                <a:tab pos="360000" algn="l"/>
              </a:tabLst>
            </a:pPr>
            <a:r>
              <a:rPr lang="zh-TW" altLang="en-US" sz="2800" dirty="0" smtClean="0"/>
              <a:t>八、適用時機</a:t>
            </a:r>
            <a:endParaRPr lang="en-US" altLang="zh-TW" sz="2800" dirty="0"/>
          </a:p>
          <a:p>
            <a:pPr marL="0" indent="0">
              <a:buNone/>
            </a:pP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58</a:t>
            </a:fld>
            <a:endParaRPr lang="zh-TW" altLang="en-US"/>
          </a:p>
        </p:txBody>
      </p:sp>
    </p:spTree>
    <p:extLst>
      <p:ext uri="{BB962C8B-B14F-4D97-AF65-F5344CB8AC3E}">
        <p14:creationId xmlns:p14="http://schemas.microsoft.com/office/powerpoint/2010/main" val="407420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0861" y="1081454"/>
            <a:ext cx="8170557" cy="5562414"/>
          </a:xfrm>
        </p:spPr>
        <p:txBody>
          <a:bodyPr>
            <a:normAutofit fontScale="92500"/>
          </a:bodyPr>
          <a:lstStyle/>
          <a:p>
            <a:pPr marL="360363" indent="-360363">
              <a:buClr>
                <a:schemeClr val="tx1"/>
              </a:buClr>
              <a:buFont typeface="Arial" panose="020B0604020202020204" pitchFamily="34" charset="0"/>
              <a:buChar char="•"/>
            </a:pPr>
            <a:r>
              <a:rPr lang="zh-TW" altLang="en-US" sz="3200" b="1" dirty="0" smtClean="0">
                <a:solidFill>
                  <a:srgbClr val="0033CC"/>
                </a:solidFill>
              </a:rPr>
              <a:t>備課 </a:t>
            </a:r>
            <a:r>
              <a:rPr lang="en-US" altLang="zh-TW" sz="2800" dirty="0" smtClean="0"/>
              <a:t>(</a:t>
            </a:r>
            <a:r>
              <a:rPr lang="zh-TW" altLang="en-US" sz="2800" dirty="0" smtClean="0"/>
              <a:t>包含：共備、自備、說課或觀察</a:t>
            </a:r>
            <a:r>
              <a:rPr lang="zh-TW" altLang="en-US" sz="2800" dirty="0"/>
              <a:t>前會談</a:t>
            </a:r>
            <a:r>
              <a:rPr lang="zh-TW" altLang="en-US" sz="2800" dirty="0" smtClean="0"/>
              <a:t>）</a:t>
            </a:r>
            <a:endParaRPr lang="en-US" altLang="zh-TW" sz="2800" dirty="0" smtClean="0"/>
          </a:p>
          <a:p>
            <a:pPr marL="720725" lvl="1" indent="-360363">
              <a:buClr>
                <a:schemeClr val="tx1"/>
              </a:buClr>
              <a:buFont typeface="Wingdings" panose="05000000000000000000" pitchFamily="2" charset="2"/>
              <a:buChar char="ü"/>
            </a:pPr>
            <a:r>
              <a:rPr lang="zh-TW" altLang="en-US" sz="3000" dirty="0" smtClean="0">
                <a:solidFill>
                  <a:srgbClr val="0033CC"/>
                </a:solidFill>
              </a:rPr>
              <a:t>三種觀察模式：教師個人、小組團隊、全校性</a:t>
            </a:r>
            <a:r>
              <a:rPr lang="en-US" altLang="zh-TW" sz="3000" dirty="0" smtClean="0"/>
              <a:t>(</a:t>
            </a:r>
            <a:r>
              <a:rPr lang="zh-TW" altLang="en-US" sz="3000" dirty="0" smtClean="0"/>
              <a:t>詳見配套措施</a:t>
            </a:r>
            <a:r>
              <a:rPr lang="en-US" altLang="zh-TW" sz="3000" dirty="0" smtClean="0"/>
              <a:t>)</a:t>
            </a:r>
          </a:p>
          <a:p>
            <a:pPr marL="720725" lvl="1" indent="-360363">
              <a:buClr>
                <a:schemeClr val="tx1"/>
              </a:buClr>
              <a:buFont typeface="Wingdings" panose="05000000000000000000" pitchFamily="2" charset="2"/>
              <a:buChar char="ü"/>
            </a:pPr>
            <a:r>
              <a:rPr lang="zh-TW" altLang="en-US" sz="3000" dirty="0" smtClean="0">
                <a:solidFill>
                  <a:srgbClr val="0033CC"/>
                </a:solidFill>
              </a:rPr>
              <a:t>共備或自備初步形成</a:t>
            </a:r>
            <a:r>
              <a:rPr lang="zh-TW" altLang="en-US" sz="3000" b="1" dirty="0" smtClean="0">
                <a:solidFill>
                  <a:srgbClr val="0033CC"/>
                </a:solidFill>
              </a:rPr>
              <a:t>焦點問題</a:t>
            </a:r>
            <a:endParaRPr lang="en-US" altLang="zh-TW" sz="3000" b="1" dirty="0" smtClean="0">
              <a:solidFill>
                <a:srgbClr val="0033CC"/>
              </a:solidFill>
            </a:endParaRPr>
          </a:p>
          <a:p>
            <a:pPr marL="720725" lvl="1" indent="-360363">
              <a:buClr>
                <a:schemeClr val="tx1"/>
              </a:buClr>
              <a:buFont typeface="Wingdings" panose="05000000000000000000" pitchFamily="2" charset="2"/>
              <a:buChar char="ü"/>
            </a:pPr>
            <a:r>
              <a:rPr lang="zh-TW" altLang="en-US" sz="3000" dirty="0" smtClean="0">
                <a:solidFill>
                  <a:srgbClr val="0033CC"/>
                </a:solidFill>
              </a:rPr>
              <a:t>說課或觀察前會談確定</a:t>
            </a:r>
            <a:r>
              <a:rPr lang="zh-TW" altLang="en-US" sz="3000" b="1" dirty="0" smtClean="0">
                <a:solidFill>
                  <a:srgbClr val="0033CC"/>
                </a:solidFill>
              </a:rPr>
              <a:t>焦點問題</a:t>
            </a:r>
            <a:r>
              <a:rPr lang="zh-TW" altLang="en-US" sz="2800" dirty="0" smtClean="0">
                <a:solidFill>
                  <a:srgbClr val="0033CC"/>
                </a:solidFill>
              </a:rPr>
              <a:t>。</a:t>
            </a:r>
            <a:endParaRPr lang="en-US" altLang="zh-TW" sz="2800" dirty="0" smtClean="0"/>
          </a:p>
          <a:p>
            <a:pPr marL="360363" indent="-360363">
              <a:buClr>
                <a:schemeClr val="tx1"/>
              </a:buClr>
              <a:buFont typeface="Arial" panose="020B0604020202020204" pitchFamily="34" charset="0"/>
              <a:buChar char="•"/>
            </a:pPr>
            <a:r>
              <a:rPr lang="zh-TW" altLang="en-US" sz="3200" b="1" dirty="0" smtClean="0">
                <a:solidFill>
                  <a:srgbClr val="FF0000"/>
                </a:solidFill>
              </a:rPr>
              <a:t>觀課 </a:t>
            </a:r>
            <a:r>
              <a:rPr lang="en-US" altLang="zh-TW" sz="2800" dirty="0" smtClean="0"/>
              <a:t>(</a:t>
            </a:r>
            <a:r>
              <a:rPr lang="zh-TW" altLang="en-US" sz="2800" dirty="0" smtClean="0"/>
              <a:t>課</a:t>
            </a:r>
            <a:r>
              <a:rPr lang="zh-TW" altLang="en-US" sz="2800" dirty="0"/>
              <a:t>堂</a:t>
            </a:r>
            <a:r>
              <a:rPr lang="zh-TW" altLang="en-US" sz="2800" dirty="0" smtClean="0"/>
              <a:t>觀察、蒐集客觀事實</a:t>
            </a:r>
            <a:r>
              <a:rPr lang="en-US" altLang="zh-TW" sz="2800" dirty="0" smtClean="0"/>
              <a:t>)</a:t>
            </a:r>
          </a:p>
          <a:p>
            <a:pPr marL="720725" indent="-360363">
              <a:buClr>
                <a:schemeClr val="tx1"/>
              </a:buClr>
              <a:buFont typeface="Wingdings" panose="05000000000000000000" pitchFamily="2" charset="2"/>
              <a:buChar char="ü"/>
            </a:pPr>
            <a:r>
              <a:rPr lang="zh-TW" altLang="en-US" sz="3000" spc="-150" dirty="0" smtClean="0">
                <a:solidFill>
                  <a:srgbClr val="FF0000"/>
                </a:solidFill>
              </a:rPr>
              <a:t>觀課者運用觀察技術或工具，蒐集客觀事實資料</a:t>
            </a:r>
            <a:endParaRPr lang="en-US" altLang="zh-TW" sz="3000" spc="-150" dirty="0" smtClean="0">
              <a:solidFill>
                <a:srgbClr val="FF0000"/>
              </a:solidFill>
            </a:endParaRPr>
          </a:p>
          <a:p>
            <a:pPr marL="360363" indent="-360363">
              <a:buClr>
                <a:schemeClr val="tx1"/>
              </a:buClr>
              <a:buFont typeface="Arial" panose="020B0604020202020204" pitchFamily="34" charset="0"/>
              <a:buChar char="•"/>
            </a:pPr>
            <a:r>
              <a:rPr lang="zh-TW" altLang="en-US" sz="3200" b="1" dirty="0" smtClean="0">
                <a:solidFill>
                  <a:srgbClr val="008000"/>
                </a:solidFill>
              </a:rPr>
              <a:t>議課 </a:t>
            </a:r>
            <a:r>
              <a:rPr lang="en-US" altLang="zh-TW" sz="2800" dirty="0" smtClean="0"/>
              <a:t>(</a:t>
            </a:r>
            <a:r>
              <a:rPr lang="zh-TW" altLang="en-US" sz="2800" dirty="0"/>
              <a:t>包含</a:t>
            </a:r>
            <a:r>
              <a:rPr lang="zh-TW" altLang="en-US" sz="2800" dirty="0" smtClean="0"/>
              <a:t>：觀察</a:t>
            </a:r>
            <a:r>
              <a:rPr lang="zh-TW" altLang="en-US" sz="2800" dirty="0"/>
              <a:t>後回饋會談</a:t>
            </a:r>
            <a:r>
              <a:rPr lang="zh-TW" altLang="en-US" sz="2800" dirty="0" smtClean="0"/>
              <a:t>、未來行動策略擬定</a:t>
            </a:r>
            <a:r>
              <a:rPr lang="en-US" altLang="zh-TW" sz="2800" dirty="0" smtClean="0"/>
              <a:t>)</a:t>
            </a:r>
          </a:p>
          <a:p>
            <a:pPr marL="720725" indent="-360363">
              <a:buClr>
                <a:schemeClr val="tx1"/>
              </a:buClr>
              <a:buFont typeface="Wingdings" panose="05000000000000000000" pitchFamily="2" charset="2"/>
              <a:buChar char="ü"/>
            </a:pPr>
            <a:r>
              <a:rPr lang="zh-TW" altLang="en-US" sz="3000" dirty="0" smtClean="0">
                <a:solidFill>
                  <a:srgbClr val="008000"/>
                </a:solidFill>
              </a:rPr>
              <a:t>運用會談題綱，觀課者分享事實資料、授課者反省與說明，</a:t>
            </a:r>
            <a:r>
              <a:rPr lang="zh-TW" altLang="en-US" sz="3000" dirty="0">
                <a:solidFill>
                  <a:srgbClr val="008000"/>
                </a:solidFill>
              </a:rPr>
              <a:t>慢慢爬上推論</a:t>
            </a:r>
            <a:r>
              <a:rPr lang="zh-TW" altLang="en-US" sz="3000" dirty="0" smtClean="0">
                <a:solidFill>
                  <a:srgbClr val="008000"/>
                </a:solidFill>
              </a:rPr>
              <a:t>階梯，共同討論彼此收穫與教與學上的蘊義</a:t>
            </a:r>
            <a:endParaRPr lang="zh-TW" altLang="en-US" sz="3500" dirty="0">
              <a:solidFill>
                <a:srgbClr val="008000"/>
              </a:solidFill>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5</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smtClean="0">
                <a:latin typeface="Times New Roman" panose="02020603050405020304" pitchFamily="18" charset="0"/>
                <a:cs typeface="Times New Roman" panose="02020603050405020304" pitchFamily="18" charset="0"/>
              </a:rPr>
              <a:t>貳、</a:t>
            </a:r>
            <a:r>
              <a:rPr lang="zh-TW" altLang="en-US" dirty="0">
                <a:latin typeface="Times New Roman" panose="02020603050405020304" pitchFamily="18" charset="0"/>
                <a:cs typeface="Times New Roman" panose="02020603050405020304" pitchFamily="18" charset="0"/>
              </a:rPr>
              <a:t>授課教師主導公開授課</a:t>
            </a:r>
            <a:r>
              <a:rPr lang="zh-TW" altLang="en-US" dirty="0" smtClean="0">
                <a:latin typeface="Times New Roman" panose="02020603050405020304" pitchFamily="18" charset="0"/>
                <a:cs typeface="Times New Roman" panose="02020603050405020304" pitchFamily="18" charset="0"/>
              </a:rPr>
              <a:t>的</a:t>
            </a:r>
            <a:r>
              <a:rPr lang="zh-TW" altLang="en-US" dirty="0">
                <a:latin typeface="Times New Roman" panose="02020603050405020304" pitchFamily="18" charset="0"/>
                <a:cs typeface="Times New Roman" panose="02020603050405020304" pitchFamily="18" charset="0"/>
              </a:rPr>
              <a:t>歷程</a:t>
            </a:r>
          </a:p>
        </p:txBody>
      </p:sp>
    </p:spTree>
    <p:extLst>
      <p:ext uri="{BB962C8B-B14F-4D97-AF65-F5344CB8AC3E}">
        <p14:creationId xmlns:p14="http://schemas.microsoft.com/office/powerpoint/2010/main" val="2936116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5" y="1085316"/>
            <a:ext cx="7520963" cy="5264209"/>
          </a:xfrm>
        </p:spPr>
        <p:txBody>
          <a:bodyPr>
            <a:noAutofit/>
          </a:bodyPr>
          <a:lstStyle/>
          <a:p>
            <a:pPr marL="0" indent="0">
              <a:lnSpc>
                <a:spcPct val="100000"/>
              </a:lnSpc>
              <a:buClrTx/>
              <a:buNone/>
              <a:tabLst>
                <a:tab pos="0" algn="l"/>
                <a:tab pos="360000" algn="l"/>
              </a:tabLst>
            </a:pPr>
            <a:r>
              <a:rPr lang="zh-TW" altLang="en-US" sz="3200" b="1" dirty="0" smtClean="0">
                <a:latin typeface="Times New Roman" panose="02020603050405020304" pitchFamily="18" charset="0"/>
                <a:cs typeface="Times New Roman" panose="02020603050405020304" pitchFamily="18" charset="0"/>
              </a:rPr>
              <a:t>一、</a:t>
            </a:r>
            <a:r>
              <a:rPr lang="zh-TW" altLang="en-US" sz="3200" b="1" dirty="0"/>
              <a:t>符合十二年國教課程綱要總綱精神</a:t>
            </a:r>
          </a:p>
          <a:p>
            <a:pPr indent="0">
              <a:lnSpc>
                <a:spcPts val="4000"/>
              </a:lnSpc>
              <a:buNone/>
            </a:pPr>
            <a:r>
              <a:rPr lang="en-US" altLang="zh-TW" sz="2800" spc="100" dirty="0" smtClean="0"/>
              <a:t>《</a:t>
            </a:r>
            <a:r>
              <a:rPr lang="zh-TW" altLang="en-US" sz="2800" spc="100" dirty="0"/>
              <a:t>十二年國民基本教育課程綱要</a:t>
            </a:r>
            <a:r>
              <a:rPr lang="en-US" altLang="zh-TW" sz="2800" spc="100" dirty="0"/>
              <a:t>》</a:t>
            </a:r>
            <a:r>
              <a:rPr lang="zh-TW" altLang="en-US" sz="2800" spc="100" dirty="0"/>
              <a:t>總綱柒、實施要點五、（一）</a:t>
            </a:r>
            <a:r>
              <a:rPr lang="en-US" altLang="zh-TW" sz="2800" spc="100" dirty="0"/>
              <a:t>3</a:t>
            </a:r>
            <a:r>
              <a:rPr lang="zh-TW" altLang="en-US" sz="2800" spc="100" dirty="0"/>
              <a:t>：</a:t>
            </a:r>
            <a:endParaRPr lang="en-US" altLang="zh-TW" sz="2800" spc="100" dirty="0"/>
          </a:p>
          <a:p>
            <a:pPr indent="0">
              <a:lnSpc>
                <a:spcPts val="4000"/>
              </a:lnSpc>
              <a:buNone/>
            </a:pPr>
            <a:r>
              <a:rPr lang="zh-TW" altLang="en-US" sz="2800" spc="100" dirty="0"/>
              <a:t>「為持續提升教學品質與學生學習成效，形塑同儕共學的教學文化，</a:t>
            </a:r>
            <a:r>
              <a:rPr lang="zh-TW" altLang="en-US" sz="2800" spc="100" dirty="0">
                <a:solidFill>
                  <a:srgbClr val="0070C0"/>
                </a:solidFill>
              </a:rPr>
              <a:t>校長及每位教師</a:t>
            </a:r>
            <a:r>
              <a:rPr lang="zh-TW" altLang="en-US" sz="2800" spc="100" dirty="0"/>
              <a:t>每 學年應在學校或社群整體規劃下，</a:t>
            </a:r>
            <a:r>
              <a:rPr lang="zh-TW" altLang="en-US" sz="2800" spc="100" dirty="0">
                <a:solidFill>
                  <a:srgbClr val="FF0000"/>
                </a:solidFill>
              </a:rPr>
              <a:t>至少公開授課一次，並進行專業回饋。</a:t>
            </a:r>
            <a:r>
              <a:rPr lang="zh-TW" altLang="en-US" sz="2800" spc="100" dirty="0"/>
              <a:t>」</a:t>
            </a:r>
            <a:endParaRPr lang="en-US" altLang="zh-TW" sz="2800" spc="100" dirty="0"/>
          </a:p>
          <a:p>
            <a:pPr marL="548640" indent="-457200">
              <a:lnSpc>
                <a:spcPts val="4000"/>
              </a:lnSpc>
              <a:buClr>
                <a:schemeClr val="tx1"/>
              </a:buClr>
              <a:buFont typeface="Arial" panose="020B0604020202020204" pitchFamily="34" charset="0"/>
              <a:buChar char="•"/>
            </a:pPr>
            <a:r>
              <a:rPr lang="zh-TW" altLang="en-US" sz="2800" spc="100" dirty="0"/>
              <a:t>依此精神，校長與每位教師是公開授課的主角，而觀課者給予專業回饋</a:t>
            </a:r>
            <a:endParaRPr lang="en-US" altLang="zh-TW" sz="2800" spc="100" dirty="0"/>
          </a:p>
          <a:p>
            <a:pPr marL="0" indent="0">
              <a:lnSpc>
                <a:spcPct val="100000"/>
              </a:lnSpc>
              <a:buClrTx/>
              <a:buNone/>
              <a:tabLst>
                <a:tab pos="0" algn="l"/>
                <a:tab pos="360000" algn="l"/>
              </a:tabLst>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59</a:t>
            </a:fld>
            <a:endParaRPr lang="zh-TW" altLang="en-US"/>
          </a:p>
        </p:txBody>
      </p:sp>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664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1008061"/>
            <a:ext cx="7290054" cy="5264209"/>
          </a:xfrm>
        </p:spPr>
        <p:txBody>
          <a:bodyPr>
            <a:noAutofit/>
          </a:bodyPr>
          <a:lstStyle/>
          <a:p>
            <a:pPr marL="0" indent="0">
              <a:lnSpc>
                <a:spcPct val="150000"/>
              </a:lnSpc>
              <a:buClrTx/>
              <a:buNone/>
            </a:pPr>
            <a:r>
              <a:rPr lang="zh-TW" altLang="en-US" sz="3200" b="1" dirty="0" smtClean="0"/>
              <a:t>二</a:t>
            </a:r>
            <a:r>
              <a:rPr lang="zh-TW" altLang="en-US" sz="3200" b="1" dirty="0"/>
              <a:t>、</a:t>
            </a:r>
            <a:r>
              <a:rPr lang="zh-TW" altLang="en-US" sz="3200" b="1" dirty="0" smtClean="0"/>
              <a:t>呼應</a:t>
            </a:r>
            <a:r>
              <a:rPr lang="zh-TW" altLang="en-US" sz="3200" b="1" dirty="0"/>
              <a:t>實踐方案</a:t>
            </a:r>
            <a:endParaRPr lang="en-US" altLang="zh-TW" sz="3200" b="1" dirty="0"/>
          </a:p>
          <a:p>
            <a:pPr indent="0">
              <a:lnSpc>
                <a:spcPts val="3500"/>
              </a:lnSpc>
              <a:buNone/>
            </a:pPr>
            <a:endParaRPr lang="en-US" altLang="zh-TW" sz="3200" spc="-100" dirty="0"/>
          </a:p>
          <a:p>
            <a:pPr indent="0">
              <a:lnSpc>
                <a:spcPts val="4000"/>
              </a:lnSpc>
              <a:buClrTx/>
              <a:buNone/>
            </a:pPr>
            <a:r>
              <a:rPr lang="zh-TW" altLang="en-US" sz="2800" dirty="0"/>
              <a:t>「授課教師主導的觀察」之精神，可呼應</a:t>
            </a:r>
            <a:r>
              <a:rPr lang="zh-TW" altLang="zh-TW" sz="2800" dirty="0"/>
              <a:t>《教育部補助辦理教師專業發展實踐方案作業要點》</a:t>
            </a:r>
            <a:r>
              <a:rPr lang="zh-TW" altLang="en-US" sz="2800" dirty="0"/>
              <a:t>中的「</a:t>
            </a:r>
            <a:r>
              <a:rPr lang="zh-TW" altLang="en-US" sz="2800" dirty="0">
                <a:solidFill>
                  <a:srgbClr val="0070C0"/>
                </a:solidFill>
              </a:rPr>
              <a:t>同儕共學</a:t>
            </a:r>
            <a:r>
              <a:rPr lang="zh-TW" altLang="en-US" sz="2800" dirty="0"/>
              <a:t>之教學文化</a:t>
            </a:r>
            <a:r>
              <a:rPr lang="zh-TW" altLang="en-US" sz="2800" spc="-150" dirty="0"/>
              <a:t>」，</a:t>
            </a:r>
            <a:r>
              <a:rPr lang="zh-TW" altLang="en-US" sz="2800" dirty="0"/>
              <a:t>以「</a:t>
            </a:r>
            <a:r>
              <a:rPr lang="zh-TW" altLang="en-US" sz="2800" dirty="0">
                <a:solidFill>
                  <a:srgbClr val="FF0000"/>
                </a:solidFill>
              </a:rPr>
              <a:t>實踐教師專業發展及精進學生學習品質</a:t>
            </a:r>
            <a:r>
              <a:rPr lang="zh-TW" altLang="en-US" sz="2800" dirty="0"/>
              <a:t>」為目的</a:t>
            </a:r>
            <a:endParaRPr lang="en-US" altLang="zh-TW" sz="2800" spc="-100" dirty="0"/>
          </a:p>
          <a:p>
            <a:pPr marL="0" indent="0">
              <a:lnSpc>
                <a:spcPct val="100000"/>
              </a:lnSpc>
              <a:buClrTx/>
              <a:buNone/>
              <a:tabLst>
                <a:tab pos="0" algn="l"/>
                <a:tab pos="360000" algn="l"/>
              </a:tabLst>
            </a:pPr>
            <a:endParaRPr lang="en-US" altLang="zh-TW"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60</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737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marL="0" indent="0">
              <a:lnSpc>
                <a:spcPct val="100000"/>
              </a:lnSpc>
              <a:buClrTx/>
              <a:buNone/>
              <a:tabLst>
                <a:tab pos="0" algn="l"/>
                <a:tab pos="360000" algn="l"/>
              </a:tabLst>
            </a:pPr>
            <a:r>
              <a:rPr lang="zh-TW" altLang="en-US" sz="3200" b="1" dirty="0" smtClean="0"/>
              <a:t>三</a:t>
            </a:r>
            <a:r>
              <a:rPr lang="zh-TW" altLang="en-US" sz="3200" b="1" dirty="0"/>
              <a:t>、</a:t>
            </a:r>
            <a:r>
              <a:rPr lang="zh-TW" altLang="en-US" sz="3200" b="1" dirty="0" smtClean="0"/>
              <a:t>延續</a:t>
            </a:r>
            <a:r>
              <a:rPr lang="zh-TW" altLang="en-US" sz="3200" b="1" dirty="0"/>
              <a:t>原有教專</a:t>
            </a:r>
            <a:r>
              <a:rPr lang="zh-TW" altLang="en-US" sz="3200" b="1" dirty="0" smtClean="0"/>
              <a:t>精神</a:t>
            </a:r>
            <a:endParaRPr lang="en-US" altLang="zh-TW" dirty="0"/>
          </a:p>
          <a:p>
            <a:pPr marL="450850" indent="-450850">
              <a:lnSpc>
                <a:spcPct val="100000"/>
              </a:lnSpc>
              <a:buClrTx/>
              <a:buFont typeface="+mj-lt"/>
              <a:buAutoNum type="arabicPeriod"/>
            </a:pPr>
            <a:r>
              <a:rPr lang="zh-TW" altLang="zh-TW" sz="2800" dirty="0"/>
              <a:t>規準的選擇可經學校教師討論後成為校本規準</a:t>
            </a:r>
            <a:r>
              <a:rPr lang="zh-TW" altLang="en-US" sz="2800" dirty="0"/>
              <a:t>、社群需求或個別教師</a:t>
            </a:r>
            <a:r>
              <a:rPr lang="zh-TW" altLang="en-US" sz="2800" dirty="0" smtClean="0"/>
              <a:t>需求，做為進</a:t>
            </a:r>
            <a:r>
              <a:rPr lang="zh-TW" altLang="en-US" sz="2800" dirty="0"/>
              <a:t>班觀</a:t>
            </a:r>
            <a:r>
              <a:rPr lang="zh-TW" altLang="en-US" sz="2800" dirty="0" smtClean="0"/>
              <a:t>課的規準</a:t>
            </a:r>
            <a:endParaRPr lang="en-US" altLang="zh-TW" sz="2800" dirty="0"/>
          </a:p>
          <a:p>
            <a:pPr marL="450850" indent="-450850">
              <a:lnSpc>
                <a:spcPct val="100000"/>
              </a:lnSpc>
              <a:buClrTx/>
              <a:buFont typeface="+mj-lt"/>
              <a:buAutoNum type="arabicPeriod"/>
            </a:pPr>
            <a:r>
              <a:rPr lang="zh-TW" altLang="en-US" sz="2800" spc="-150" dirty="0"/>
              <a:t>觀課規準可以</a:t>
            </a:r>
            <a:r>
              <a:rPr lang="zh-TW" altLang="en-US" sz="2800" spc="-150" dirty="0">
                <a:solidFill>
                  <a:srgbClr val="FF0000"/>
                </a:solidFill>
              </a:rPr>
              <a:t>選擇優先運作</a:t>
            </a:r>
            <a:r>
              <a:rPr lang="zh-TW" altLang="en-US" sz="2800" spc="-150" dirty="0"/>
              <a:t>的層面、指標</a:t>
            </a:r>
            <a:endParaRPr lang="en-US" altLang="zh-TW" sz="2800" spc="-150" dirty="0"/>
          </a:p>
          <a:p>
            <a:pPr marL="0" indent="0">
              <a:lnSpc>
                <a:spcPct val="100000"/>
              </a:lnSpc>
              <a:buClrTx/>
              <a:buNone/>
              <a:tabLst>
                <a:tab pos="0" algn="l"/>
                <a:tab pos="360000" algn="l"/>
              </a:tabLst>
            </a:pPr>
            <a:endParaRPr lang="en-US" altLang="zh-TW" sz="1800" dirty="0" smtClean="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61</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801982371"/>
              </p:ext>
            </p:extLst>
          </p:nvPr>
        </p:nvGraphicFramePr>
        <p:xfrm>
          <a:off x="1087444" y="3773224"/>
          <a:ext cx="6791058" cy="2834640"/>
        </p:xfrm>
        <a:graphic>
          <a:graphicData uri="http://schemas.openxmlformats.org/drawingml/2006/table">
            <a:tbl>
              <a:tblPr firstRow="1" bandRow="1">
                <a:tableStyleId>{5C22544A-7EE6-4342-B048-85BDC9FD1C3A}</a:tableStyleId>
              </a:tblPr>
              <a:tblGrid>
                <a:gridCol w="3395529">
                  <a:extLst>
                    <a:ext uri="{9D8B030D-6E8A-4147-A177-3AD203B41FA5}">
                      <a16:colId xmlns:a16="http://schemas.microsoft.com/office/drawing/2014/main" val="2768260011"/>
                    </a:ext>
                  </a:extLst>
                </a:gridCol>
                <a:gridCol w="3395529">
                  <a:extLst>
                    <a:ext uri="{9D8B030D-6E8A-4147-A177-3AD203B41FA5}">
                      <a16:colId xmlns:a16="http://schemas.microsoft.com/office/drawing/2014/main" val="1675894104"/>
                    </a:ext>
                  </a:extLst>
                </a:gridCol>
              </a:tblGrid>
              <a:tr h="370840">
                <a:tc gridSpan="2">
                  <a:txBody>
                    <a:bodyPr/>
                    <a:lstStyle/>
                    <a:p>
                      <a:pPr algn="ctr"/>
                      <a:r>
                        <a:rPr lang="zh-TW" altLang="en-US" sz="2800" dirty="0" smtClean="0">
                          <a:solidFill>
                            <a:schemeClr val="tx1"/>
                          </a:solidFill>
                          <a:latin typeface="標楷體" panose="03000509000000000000" pitchFamily="65" charset="-120"/>
                          <a:ea typeface="標楷體" panose="03000509000000000000" pitchFamily="65" charset="-120"/>
                        </a:rPr>
                        <a:t>觀課規準</a:t>
                      </a:r>
                      <a:endParaRPr lang="zh-TW" altLang="en-US" sz="2800" dirty="0">
                        <a:solidFill>
                          <a:schemeClr val="tx1"/>
                        </a:solidFill>
                        <a:latin typeface="標楷體" panose="03000509000000000000" pitchFamily="65" charset="-120"/>
                        <a:ea typeface="標楷體" panose="03000509000000000000" pitchFamily="65" charset="-120"/>
                      </a:endParaRPr>
                    </a:p>
                  </a:txBody>
                  <a:tcPr/>
                </a:tc>
                <a:tc hMerge="1">
                  <a:txBody>
                    <a:bodyPr/>
                    <a:lstStyle/>
                    <a:p>
                      <a:endParaRPr lang="zh-TW" altLang="en-US" dirty="0"/>
                    </a:p>
                  </a:txBody>
                  <a:tcPr/>
                </a:tc>
                <a:extLst>
                  <a:ext uri="{0D108BD9-81ED-4DB2-BD59-A6C34878D82A}">
                    <a16:rowId xmlns:a16="http://schemas.microsoft.com/office/drawing/2014/main" val="4210196821"/>
                  </a:ext>
                </a:extLst>
              </a:tr>
              <a:tr h="370840">
                <a:tc>
                  <a:txBody>
                    <a:bodyPr/>
                    <a:lstStyle/>
                    <a:p>
                      <a:pPr algn="ctr"/>
                      <a:r>
                        <a:rPr lang="en-US" altLang="zh-TW" sz="2800" dirty="0" smtClean="0">
                          <a:latin typeface="標楷體" panose="03000509000000000000" pitchFamily="65" charset="-120"/>
                          <a:ea typeface="標楷體" panose="03000509000000000000" pitchFamily="65" charset="-120"/>
                        </a:rPr>
                        <a:t>101</a:t>
                      </a:r>
                      <a:r>
                        <a:rPr lang="zh-TW" altLang="en-US" sz="2800" dirty="0" smtClean="0">
                          <a:latin typeface="標楷體" panose="03000509000000000000" pitchFamily="65" charset="-120"/>
                          <a:ea typeface="標楷體" panose="03000509000000000000" pitchFamily="65" charset="-120"/>
                        </a:rPr>
                        <a:t>年版本</a:t>
                      </a:r>
                      <a:endParaRPr lang="zh-TW" altLang="en-US" sz="2800" dirty="0">
                        <a:latin typeface="標楷體" panose="03000509000000000000" pitchFamily="65" charset="-120"/>
                        <a:ea typeface="標楷體" panose="03000509000000000000" pitchFamily="65" charset="-120"/>
                      </a:endParaRPr>
                    </a:p>
                  </a:txBody>
                  <a:tcPr/>
                </a:tc>
                <a:tc>
                  <a:txBody>
                    <a:bodyPr/>
                    <a:lstStyle/>
                    <a:p>
                      <a:pPr algn="ctr"/>
                      <a:r>
                        <a:rPr lang="en-US" altLang="zh-TW" sz="2800" dirty="0" smtClean="0">
                          <a:latin typeface="標楷體" panose="03000509000000000000" pitchFamily="65" charset="-120"/>
                          <a:ea typeface="標楷體" panose="03000509000000000000" pitchFamily="65" charset="-120"/>
                        </a:rPr>
                        <a:t>105</a:t>
                      </a:r>
                      <a:r>
                        <a:rPr lang="zh-TW" altLang="en-US" sz="2800" dirty="0" smtClean="0">
                          <a:latin typeface="標楷體" panose="03000509000000000000" pitchFamily="65" charset="-120"/>
                          <a:ea typeface="標楷體" panose="03000509000000000000" pitchFamily="65" charset="-120"/>
                        </a:rPr>
                        <a:t>年版本</a:t>
                      </a:r>
                      <a:endParaRPr lang="zh-TW" altLang="en-US" sz="2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592930809"/>
                  </a:ext>
                </a:extLst>
              </a:tr>
              <a:tr h="370840">
                <a:tc>
                  <a:txBody>
                    <a:bodyPr/>
                    <a:lstStyle/>
                    <a:p>
                      <a:pPr marL="514350" indent="-514350">
                        <a:buFont typeface="+mj-lt"/>
                        <a:buAutoNum type="arabicPeriod"/>
                      </a:pPr>
                      <a:r>
                        <a:rPr lang="zh-TW" altLang="en-US" sz="2800" dirty="0" smtClean="0">
                          <a:latin typeface="標楷體" panose="03000509000000000000" pitchFamily="65" charset="-120"/>
                          <a:ea typeface="標楷體" panose="03000509000000000000" pitchFamily="65" charset="-120"/>
                        </a:rPr>
                        <a:t>課程設計與教學</a:t>
                      </a:r>
                      <a:endParaRPr lang="en-US" altLang="zh-TW" sz="280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800" dirty="0" smtClean="0">
                          <a:solidFill>
                            <a:srgbClr val="0070C0"/>
                          </a:solidFill>
                          <a:latin typeface="標楷體" panose="03000509000000000000" pitchFamily="65" charset="-120"/>
                          <a:ea typeface="標楷體" panose="03000509000000000000" pitchFamily="65" charset="-120"/>
                        </a:rPr>
                        <a:t>班級經營與輔導</a:t>
                      </a:r>
                      <a:endParaRPr lang="en-US" altLang="zh-TW" sz="2800" dirty="0" smtClean="0">
                        <a:solidFill>
                          <a:srgbClr val="0070C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800" dirty="0" smtClean="0">
                          <a:solidFill>
                            <a:srgbClr val="FF0000"/>
                          </a:solidFill>
                          <a:latin typeface="標楷體" panose="03000509000000000000" pitchFamily="65" charset="-120"/>
                          <a:ea typeface="標楷體" panose="03000509000000000000" pitchFamily="65" charset="-120"/>
                        </a:rPr>
                        <a:t>研究發展與進修</a:t>
                      </a:r>
                      <a:endParaRPr lang="en-US" altLang="zh-TW" sz="2800" dirty="0" smtClean="0">
                        <a:solidFill>
                          <a:srgbClr val="FF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800" dirty="0" smtClean="0">
                          <a:solidFill>
                            <a:srgbClr val="FF0000"/>
                          </a:solidFill>
                          <a:latin typeface="標楷體" panose="03000509000000000000" pitchFamily="65" charset="-120"/>
                          <a:ea typeface="標楷體" panose="03000509000000000000" pitchFamily="65" charset="-120"/>
                        </a:rPr>
                        <a:t>敬業精神與態度</a:t>
                      </a:r>
                      <a:endParaRPr lang="zh-TW" altLang="en-US" sz="2800" dirty="0">
                        <a:solidFill>
                          <a:srgbClr val="FF0000"/>
                        </a:solidFill>
                        <a:latin typeface="標楷體" panose="03000509000000000000" pitchFamily="65" charset="-120"/>
                        <a:ea typeface="標楷體" panose="03000509000000000000" pitchFamily="65" charset="-120"/>
                      </a:endParaRPr>
                    </a:p>
                  </a:txBody>
                  <a:tcPr/>
                </a:tc>
                <a:tc>
                  <a:txBody>
                    <a:bodyPr/>
                    <a:lstStyle/>
                    <a:p>
                      <a:pPr marL="514350" indent="-514350">
                        <a:buFont typeface="+mj-lt"/>
                        <a:buAutoNum type="arabicPeriod"/>
                      </a:pPr>
                      <a:r>
                        <a:rPr lang="zh-TW" altLang="en-US" sz="2800" dirty="0" smtClean="0">
                          <a:latin typeface="標楷體" panose="03000509000000000000" pitchFamily="65" charset="-120"/>
                          <a:ea typeface="標楷體" panose="03000509000000000000" pitchFamily="65" charset="-120"/>
                        </a:rPr>
                        <a:t>課程設計與教學</a:t>
                      </a:r>
                      <a:endParaRPr lang="en-US" altLang="zh-TW" sz="280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800" dirty="0" smtClean="0">
                          <a:solidFill>
                            <a:srgbClr val="0070C0"/>
                          </a:solidFill>
                          <a:latin typeface="標楷體" panose="03000509000000000000" pitchFamily="65" charset="-120"/>
                          <a:ea typeface="標楷體" panose="03000509000000000000" pitchFamily="65" charset="-120"/>
                        </a:rPr>
                        <a:t>班級經營與輔導</a:t>
                      </a:r>
                      <a:endParaRPr lang="en-US" altLang="zh-TW" sz="2800" dirty="0" smtClean="0">
                        <a:solidFill>
                          <a:srgbClr val="0070C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800" dirty="0" smtClean="0">
                          <a:solidFill>
                            <a:srgbClr val="FF0000"/>
                          </a:solidFill>
                          <a:latin typeface="標楷體" panose="03000509000000000000" pitchFamily="65" charset="-120"/>
                          <a:ea typeface="標楷體" panose="03000509000000000000" pitchFamily="65" charset="-120"/>
                        </a:rPr>
                        <a:t>專業精進與責任</a:t>
                      </a:r>
                      <a:endParaRPr lang="zh-TW" altLang="en-US" sz="2800" dirty="0">
                        <a:solidFill>
                          <a:srgbClr val="FF0000"/>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941690923"/>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223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marL="0" indent="0">
              <a:lnSpc>
                <a:spcPct val="100000"/>
              </a:lnSpc>
              <a:buClrTx/>
              <a:buNone/>
              <a:tabLst>
                <a:tab pos="0" algn="l"/>
                <a:tab pos="360000" algn="l"/>
              </a:tabLst>
            </a:pPr>
            <a:r>
              <a:rPr lang="zh-TW" altLang="en-US" sz="3200" b="1" dirty="0" smtClean="0"/>
              <a:t>三</a:t>
            </a:r>
            <a:r>
              <a:rPr lang="zh-TW" altLang="en-US" sz="3200" b="1" dirty="0"/>
              <a:t>、</a:t>
            </a:r>
            <a:r>
              <a:rPr lang="zh-TW" altLang="en-US" sz="3200" b="1" dirty="0" smtClean="0"/>
              <a:t>延續</a:t>
            </a:r>
            <a:r>
              <a:rPr lang="zh-TW" altLang="en-US" sz="3200" b="1" dirty="0"/>
              <a:t>原有教專</a:t>
            </a:r>
            <a:r>
              <a:rPr lang="zh-TW" altLang="en-US" sz="3200" b="1" dirty="0" smtClean="0"/>
              <a:t>精神（續）</a:t>
            </a:r>
            <a:endParaRPr lang="en-US" altLang="zh-TW" dirty="0"/>
          </a:p>
          <a:p>
            <a:pPr marL="815975" indent="-723900">
              <a:lnSpc>
                <a:spcPts val="3300"/>
              </a:lnSpc>
              <a:buClrTx/>
              <a:buFont typeface="+mj-lt"/>
              <a:buAutoNum type="arabicPeriod" startAt="3"/>
            </a:pPr>
            <a:r>
              <a:rPr lang="zh-TW" altLang="en-US" sz="2800" dirty="0"/>
              <a:t>透過教學觀察三部曲操作</a:t>
            </a:r>
            <a:endParaRPr lang="en-US" altLang="zh-TW" sz="2800" dirty="0"/>
          </a:p>
          <a:p>
            <a:pPr marL="1258888" indent="-808038">
              <a:lnSpc>
                <a:spcPts val="3300"/>
              </a:lnSpc>
              <a:buClrTx/>
              <a:buNone/>
            </a:pPr>
            <a:r>
              <a:rPr lang="en-US" altLang="zh-TW" sz="2800" dirty="0"/>
              <a:t>(1)</a:t>
            </a:r>
            <a:r>
              <a:rPr lang="zh-TW" altLang="en-US" sz="2800" dirty="0"/>
              <a:t> </a:t>
            </a:r>
            <a:r>
              <a:rPr lang="zh-TW" altLang="zh-TW" sz="2800" b="1" dirty="0">
                <a:solidFill>
                  <a:srgbClr val="FF0000"/>
                </a:solidFill>
              </a:rPr>
              <a:t>觀察前會談</a:t>
            </a:r>
            <a:r>
              <a:rPr lang="zh-TW" altLang="zh-TW" sz="2800" dirty="0"/>
              <a:t>：</a:t>
            </a:r>
            <a:r>
              <a:rPr lang="en-US" altLang="zh-TW" sz="2800" dirty="0"/>
              <a:t/>
            </a:r>
            <a:br>
              <a:rPr lang="en-US" altLang="zh-TW" sz="2800" dirty="0"/>
            </a:br>
            <a:r>
              <a:rPr lang="zh-TW" altLang="zh-TW" sz="2800" dirty="0"/>
              <a:t>我們會問授課教師，請問您要讓我</a:t>
            </a:r>
            <a:r>
              <a:rPr lang="zh-TW" altLang="en-US" sz="2800" dirty="0"/>
              <a:t>特別</a:t>
            </a:r>
            <a:r>
              <a:rPr lang="zh-TW" altLang="zh-TW" sz="2800" dirty="0"/>
              <a:t>注意觀察什麼呀！您要我觀察的焦點是</a:t>
            </a:r>
            <a:r>
              <a:rPr lang="en-US" altLang="zh-TW" sz="2800" dirty="0"/>
              <a:t>…</a:t>
            </a:r>
          </a:p>
          <a:p>
            <a:pPr marL="1258888" indent="-808038">
              <a:lnSpc>
                <a:spcPts val="3300"/>
              </a:lnSpc>
              <a:buClrTx/>
              <a:buNone/>
            </a:pPr>
            <a:r>
              <a:rPr lang="en-US" altLang="zh-TW" sz="2800" dirty="0"/>
              <a:t>(2)</a:t>
            </a:r>
            <a:r>
              <a:rPr lang="zh-TW" altLang="en-US" sz="2800" dirty="0"/>
              <a:t> </a:t>
            </a:r>
            <a:r>
              <a:rPr lang="zh-TW" altLang="zh-TW" sz="2800" b="1" dirty="0">
                <a:solidFill>
                  <a:srgbClr val="FF0000"/>
                </a:solidFill>
              </a:rPr>
              <a:t>觀察過程</a:t>
            </a:r>
            <a:r>
              <a:rPr lang="zh-TW" altLang="zh-TW" sz="2800" dirty="0"/>
              <a:t>：</a:t>
            </a:r>
            <a:r>
              <a:rPr lang="en-US" altLang="zh-TW" sz="2800" dirty="0"/>
              <a:t/>
            </a:r>
            <a:br>
              <a:rPr lang="en-US" altLang="zh-TW" sz="2800" dirty="0"/>
            </a:br>
            <a:r>
              <a:rPr lang="zh-TW" altLang="zh-TW" sz="2800" spc="-100" dirty="0"/>
              <a:t>做客觀具體的事實描述，而非價值判斷</a:t>
            </a:r>
            <a:endParaRPr lang="en-US" altLang="zh-TW" sz="2800" spc="-100" dirty="0"/>
          </a:p>
          <a:p>
            <a:pPr marL="1258888" indent="-808038">
              <a:lnSpc>
                <a:spcPts val="3300"/>
              </a:lnSpc>
              <a:buClrTx/>
              <a:buNone/>
            </a:pPr>
            <a:r>
              <a:rPr lang="en-US" altLang="zh-TW" sz="2800" dirty="0"/>
              <a:t>(3)</a:t>
            </a:r>
            <a:r>
              <a:rPr lang="zh-TW" altLang="en-US" sz="2800" dirty="0"/>
              <a:t> </a:t>
            </a:r>
            <a:r>
              <a:rPr lang="zh-TW" altLang="zh-TW" sz="2800" b="1" dirty="0">
                <a:solidFill>
                  <a:srgbClr val="FF0000"/>
                </a:solidFill>
              </a:rPr>
              <a:t>觀察後回饋會談</a:t>
            </a:r>
            <a:r>
              <a:rPr lang="zh-TW" altLang="zh-TW" sz="2800" dirty="0"/>
              <a:t>：</a:t>
            </a:r>
            <a:r>
              <a:rPr lang="en-US" altLang="zh-TW" sz="2800" dirty="0"/>
              <a:t/>
            </a:r>
            <a:br>
              <a:rPr lang="en-US" altLang="zh-TW" sz="2800" dirty="0"/>
            </a:br>
            <a:r>
              <a:rPr lang="zh-TW" altLang="zh-TW" sz="2800" spc="-100" dirty="0"/>
              <a:t>要能夠擬定專業成長計畫，實際運用到</a:t>
            </a:r>
            <a:r>
              <a:rPr lang="zh-TW" altLang="en-US" sz="2800" spc="-100" dirty="0"/>
              <a:t>下次</a:t>
            </a:r>
            <a:r>
              <a:rPr lang="zh-TW" altLang="zh-TW" sz="2800" spc="-100" dirty="0"/>
              <a:t>課堂，提升教學品質與學習成效</a:t>
            </a:r>
            <a:endParaRPr lang="en-US" altLang="zh-TW" sz="2800" spc="-1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62</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226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1839" y="1085316"/>
            <a:ext cx="7843521" cy="5264209"/>
          </a:xfrm>
        </p:spPr>
        <p:txBody>
          <a:bodyPr>
            <a:normAutofit/>
          </a:bodyPr>
          <a:lstStyle/>
          <a:p>
            <a:pPr marL="0" indent="0">
              <a:lnSpc>
                <a:spcPct val="100000"/>
              </a:lnSpc>
              <a:buClrTx/>
              <a:buNone/>
              <a:tabLst>
                <a:tab pos="0" algn="l"/>
                <a:tab pos="360000" algn="l"/>
              </a:tabLst>
            </a:pPr>
            <a:r>
              <a:rPr lang="zh-TW" altLang="en-US" sz="3200" b="1" dirty="0" smtClean="0"/>
              <a:t>四、非</a:t>
            </a:r>
            <a:r>
              <a:rPr lang="zh-TW" altLang="en-US" sz="3200" b="1" dirty="0"/>
              <a:t>評鑑取</a:t>
            </a:r>
            <a:r>
              <a:rPr lang="zh-TW" altLang="en-US" sz="3200" b="1" dirty="0" smtClean="0"/>
              <a:t>向</a:t>
            </a:r>
            <a:endParaRPr lang="en-US" altLang="zh-TW" sz="3200" b="1" dirty="0"/>
          </a:p>
          <a:p>
            <a:pPr marL="717550" indent="-631825">
              <a:lnSpc>
                <a:spcPct val="100000"/>
              </a:lnSpc>
              <a:buClrTx/>
              <a:buFont typeface="+mj-lt"/>
              <a:buAutoNum type="arabicPeriod"/>
              <a:tabLst>
                <a:tab pos="0" algn="l"/>
                <a:tab pos="360000" algn="l"/>
              </a:tabLst>
            </a:pPr>
            <a:r>
              <a:rPr lang="zh-TW" altLang="zh-TW" sz="2800" spc="100" dirty="0"/>
              <a:t>由授課教師主導</a:t>
            </a:r>
            <a:endParaRPr lang="en-US" altLang="zh-TW" sz="2800" spc="100" dirty="0"/>
          </a:p>
          <a:p>
            <a:pPr marL="717550" indent="-631825">
              <a:lnSpc>
                <a:spcPct val="100000"/>
              </a:lnSpc>
              <a:buClrTx/>
              <a:buFont typeface="+mj-lt"/>
              <a:buAutoNum type="arabicPeriod"/>
              <a:tabLst>
                <a:tab pos="0" algn="l"/>
                <a:tab pos="360000" algn="l"/>
              </a:tabLst>
            </a:pPr>
            <a:r>
              <a:rPr lang="zh-TW" altLang="zh-TW" sz="2800" spc="100" dirty="0"/>
              <a:t>授課</a:t>
            </a:r>
            <a:r>
              <a:rPr lang="zh-TW" altLang="en-US" sz="2800" spc="100" dirty="0"/>
              <a:t>教師</a:t>
            </a:r>
            <a:r>
              <a:rPr lang="zh-TW" altLang="zh-TW" sz="2800" spc="100" dirty="0"/>
              <a:t>和觀</a:t>
            </a:r>
            <a:r>
              <a:rPr lang="zh-TW" altLang="en-US" sz="2800" spc="100" dirty="0"/>
              <a:t>課人員</a:t>
            </a:r>
            <a:r>
              <a:rPr lang="zh-TW" altLang="zh-TW" sz="2800" spc="100" dirty="0"/>
              <a:t>是</a:t>
            </a:r>
            <a:r>
              <a:rPr lang="zh-TW" altLang="zh-TW" sz="2800" b="1" spc="100" dirty="0">
                <a:solidFill>
                  <a:srgbClr val="0070C0"/>
                </a:solidFill>
              </a:rPr>
              <a:t>平等</a:t>
            </a:r>
            <a:r>
              <a:rPr lang="zh-TW" altLang="zh-TW" sz="2800" b="1" spc="100" dirty="0" smtClean="0">
                <a:solidFill>
                  <a:srgbClr val="0070C0"/>
                </a:solidFill>
              </a:rPr>
              <a:t>的</a:t>
            </a:r>
            <a:r>
              <a:rPr lang="zh-TW" altLang="en-US" sz="2800" b="1" spc="100" dirty="0" smtClean="0"/>
              <a:t>、</a:t>
            </a:r>
            <a:r>
              <a:rPr lang="zh-TW" altLang="en-US" sz="2800" b="1" spc="100" dirty="0" smtClean="0">
                <a:solidFill>
                  <a:srgbClr val="0070C0"/>
                </a:solidFill>
              </a:rPr>
              <a:t>協同合作的</a:t>
            </a:r>
            <a:endParaRPr lang="en-US" altLang="zh-TW" sz="2800" b="1" spc="100" dirty="0">
              <a:solidFill>
                <a:srgbClr val="0070C0"/>
              </a:solidFill>
            </a:endParaRPr>
          </a:p>
          <a:p>
            <a:pPr marL="717550" indent="-631825">
              <a:lnSpc>
                <a:spcPct val="100000"/>
              </a:lnSpc>
              <a:buClr>
                <a:schemeClr val="tx1"/>
              </a:buClr>
              <a:buFont typeface="+mj-lt"/>
              <a:buAutoNum type="arabicPeriod"/>
              <a:tabLst>
                <a:tab pos="0" algn="l"/>
                <a:tab pos="360000" algn="l"/>
              </a:tabLst>
            </a:pPr>
            <a:r>
              <a:rPr lang="zh-TW" altLang="zh-TW" sz="2800" spc="100" dirty="0">
                <a:solidFill>
                  <a:srgbClr val="FF0000"/>
                </a:solidFill>
              </a:rPr>
              <a:t>非評鑑教師教學</a:t>
            </a:r>
            <a:r>
              <a:rPr lang="zh-TW" altLang="zh-TW" sz="2800" spc="100" dirty="0"/>
              <a:t>，</a:t>
            </a:r>
            <a:r>
              <a:rPr lang="zh-TW" altLang="zh-TW" sz="2800" spc="100" dirty="0">
                <a:solidFill>
                  <a:srgbClr val="FF0000"/>
                </a:solidFill>
              </a:rPr>
              <a:t>也非評鑑學生</a:t>
            </a:r>
            <a:r>
              <a:rPr lang="zh-TW" altLang="zh-TW" sz="2800" spc="100" dirty="0" smtClean="0">
                <a:solidFill>
                  <a:srgbClr val="FF0000"/>
                </a:solidFill>
              </a:rPr>
              <a:t>學習</a:t>
            </a:r>
            <a:endParaRPr lang="en-US" altLang="zh-TW" sz="2800" spc="100" dirty="0" smtClean="0">
              <a:solidFill>
                <a:srgbClr val="FF0000"/>
              </a:solidFill>
            </a:endParaRPr>
          </a:p>
          <a:p>
            <a:pPr marL="717550" indent="-631825">
              <a:lnSpc>
                <a:spcPct val="100000"/>
              </a:lnSpc>
              <a:buClr>
                <a:schemeClr val="tx1"/>
              </a:buClr>
              <a:buFont typeface="+mj-lt"/>
              <a:buAutoNum type="arabicPeriod"/>
              <a:tabLst>
                <a:tab pos="0" algn="l"/>
                <a:tab pos="360000" algn="l"/>
              </a:tabLst>
            </a:pPr>
            <a:endParaRPr lang="en-US" altLang="zh-TW" sz="2800" spc="100" dirty="0" smtClean="0">
              <a:solidFill>
                <a:srgbClr val="FF0000"/>
              </a:solidFill>
            </a:endParaRPr>
          </a:p>
          <a:p>
            <a:pPr marL="717550" indent="-631825">
              <a:lnSpc>
                <a:spcPct val="100000"/>
              </a:lnSpc>
              <a:buClr>
                <a:schemeClr val="tx1"/>
              </a:buClr>
              <a:buFont typeface="Wingdings" pitchFamily="2" charset="2"/>
              <a:buChar char="u"/>
              <a:tabLst>
                <a:tab pos="0" algn="l"/>
                <a:tab pos="360000" algn="l"/>
              </a:tabLst>
            </a:pPr>
            <a:r>
              <a:rPr lang="zh-TW" altLang="en-US" sz="2800" spc="100" dirty="0" smtClean="0">
                <a:solidFill>
                  <a:srgbClr val="0033CC"/>
                </a:solidFill>
              </a:rPr>
              <a:t>授課教師主導的觀課，不是在找</a:t>
            </a:r>
            <a:r>
              <a:rPr lang="zh-TW" altLang="en-US" sz="2800" spc="100" dirty="0" smtClean="0">
                <a:solidFill>
                  <a:srgbClr val="FF0000"/>
                </a:solidFill>
              </a:rPr>
              <a:t>「模範教學」</a:t>
            </a:r>
            <a:r>
              <a:rPr lang="zh-TW" altLang="en-US" sz="2800" spc="100" dirty="0" smtClean="0">
                <a:solidFill>
                  <a:srgbClr val="0033CC"/>
                </a:solidFill>
              </a:rPr>
              <a:t>，也不是在找</a:t>
            </a:r>
            <a:r>
              <a:rPr lang="zh-TW" altLang="en-US" sz="2800" spc="100" dirty="0" smtClean="0">
                <a:solidFill>
                  <a:srgbClr val="FF0000"/>
                </a:solidFill>
              </a:rPr>
              <a:t>「專家教師」</a:t>
            </a:r>
            <a:r>
              <a:rPr lang="zh-TW" altLang="en-US" sz="2800" spc="100" dirty="0" smtClean="0">
                <a:solidFill>
                  <a:srgbClr val="0033CC"/>
                </a:solidFill>
              </a:rPr>
              <a:t>，而是依據授課教師教與學的需要，協助進到班上蒐集資料，給予授課者教師專業回饋。</a:t>
            </a:r>
            <a:endParaRPr lang="zh-TW" altLang="zh-TW" sz="2800" spc="100" dirty="0" smtClean="0">
              <a:solidFill>
                <a:srgbClr val="0033CC"/>
              </a:solidFill>
            </a:endParaRPr>
          </a:p>
          <a:p>
            <a:pPr marL="717550" indent="-631825">
              <a:lnSpc>
                <a:spcPct val="100000"/>
              </a:lnSpc>
              <a:buClr>
                <a:schemeClr val="tx1"/>
              </a:buClr>
              <a:buFont typeface="+mj-lt"/>
              <a:buAutoNum type="arabicPeriod"/>
              <a:tabLst>
                <a:tab pos="0" algn="l"/>
                <a:tab pos="360000" algn="l"/>
              </a:tabLst>
            </a:pPr>
            <a:endParaRPr lang="zh-TW" altLang="zh-TW" sz="2800" spc="100" dirty="0">
              <a:solidFill>
                <a:srgbClr val="FF0000"/>
              </a:solidFill>
            </a:endParaRPr>
          </a:p>
          <a:p>
            <a:endParaRPr lang="zh-TW" altLang="en-US" sz="28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63</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964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pPr marL="0" indent="0">
              <a:lnSpc>
                <a:spcPct val="100000"/>
              </a:lnSpc>
              <a:buClrTx/>
              <a:buNone/>
              <a:tabLst>
                <a:tab pos="0" algn="l"/>
                <a:tab pos="360000" algn="l"/>
              </a:tabLst>
            </a:pPr>
            <a:r>
              <a:rPr lang="zh-TW" altLang="en-US" sz="3200" b="1" dirty="0" smtClean="0"/>
              <a:t>五、專業</a:t>
            </a:r>
            <a:r>
              <a:rPr lang="zh-TW" altLang="en-US" sz="3200" b="1" dirty="0"/>
              <a:t>自主</a:t>
            </a:r>
            <a:endParaRPr lang="en-US" altLang="zh-TW" sz="3200" dirty="0"/>
          </a:p>
          <a:p>
            <a:pPr marL="623888" indent="-538163">
              <a:lnSpc>
                <a:spcPct val="100000"/>
              </a:lnSpc>
              <a:buClrTx/>
              <a:buFont typeface="+mj-lt"/>
              <a:buAutoNum type="arabicPeriod"/>
            </a:pPr>
            <a:r>
              <a:rPr lang="zh-TW" altLang="zh-TW" sz="2800" dirty="0"/>
              <a:t>由授課教師邀請觀課</a:t>
            </a:r>
            <a:r>
              <a:rPr lang="zh-TW" altLang="en-US" sz="2800" dirty="0"/>
              <a:t>人員</a:t>
            </a:r>
            <a:r>
              <a:rPr lang="zh-TW" altLang="zh-TW" sz="2800" dirty="0"/>
              <a:t>來觀課，自己決定</a:t>
            </a:r>
            <a:r>
              <a:rPr lang="zh-TW" altLang="zh-TW" sz="2800" dirty="0">
                <a:solidFill>
                  <a:srgbClr val="FF0000"/>
                </a:solidFill>
              </a:rPr>
              <a:t>觀察焦點</a:t>
            </a:r>
            <a:r>
              <a:rPr lang="zh-TW" altLang="zh-TW" sz="2800" dirty="0"/>
              <a:t>，觀察的</a:t>
            </a:r>
            <a:r>
              <a:rPr lang="zh-TW" altLang="zh-TW" sz="2800" dirty="0">
                <a:solidFill>
                  <a:srgbClr val="0070C0"/>
                </a:solidFill>
              </a:rPr>
              <a:t>班別</a:t>
            </a:r>
            <a:r>
              <a:rPr lang="zh-TW" altLang="en-US" sz="2800" dirty="0">
                <a:solidFill>
                  <a:srgbClr val="0070C0"/>
                </a:solidFill>
              </a:rPr>
              <a:t>、</a:t>
            </a:r>
            <a:r>
              <a:rPr lang="zh-TW" altLang="zh-TW" sz="2800" dirty="0">
                <a:solidFill>
                  <a:srgbClr val="0070C0"/>
                </a:solidFill>
              </a:rPr>
              <a:t>時間</a:t>
            </a:r>
            <a:r>
              <a:rPr lang="zh-TW" altLang="en-US" sz="2800" dirty="0">
                <a:solidFill>
                  <a:srgbClr val="0070C0"/>
                </a:solidFill>
              </a:rPr>
              <a:t>、</a:t>
            </a:r>
            <a:r>
              <a:rPr lang="zh-TW" altLang="zh-TW" sz="2800" dirty="0">
                <a:solidFill>
                  <a:srgbClr val="0070C0"/>
                </a:solidFill>
              </a:rPr>
              <a:t>地點</a:t>
            </a:r>
            <a:r>
              <a:rPr lang="zh-TW" altLang="zh-TW" sz="2800" dirty="0"/>
              <a:t>和觀察紀錄</a:t>
            </a:r>
            <a:endParaRPr lang="en-US" altLang="zh-TW" sz="2800" dirty="0"/>
          </a:p>
          <a:p>
            <a:pPr marL="623888" indent="-538163">
              <a:lnSpc>
                <a:spcPct val="100000"/>
              </a:lnSpc>
              <a:buClrTx/>
              <a:buFont typeface="+mj-lt"/>
              <a:buAutoNum type="arabicPeriod"/>
            </a:pPr>
            <a:r>
              <a:rPr lang="zh-TW" altLang="zh-TW" sz="2800" dirty="0"/>
              <a:t>觀課</a:t>
            </a:r>
            <a:r>
              <a:rPr lang="zh-TW" altLang="en-US" sz="2800" dirty="0"/>
              <a:t>人員</a:t>
            </a:r>
            <a:r>
              <a:rPr lang="zh-TW" altLang="zh-TW" sz="2800" dirty="0"/>
              <a:t>依據觀察焦點，運用觀察工具和技術，提供觀課過程蒐集到的質性或量化的</a:t>
            </a:r>
            <a:r>
              <a:rPr lang="zh-TW" altLang="zh-TW" sz="2800" dirty="0">
                <a:solidFill>
                  <a:srgbClr val="FF0000"/>
                </a:solidFill>
              </a:rPr>
              <a:t>具體客觀事實資料</a:t>
            </a:r>
            <a:r>
              <a:rPr lang="zh-TW" altLang="zh-TW" sz="2800" dirty="0"/>
              <a:t>，做成書面觀課紀錄</a:t>
            </a:r>
            <a:endParaRPr lang="en-US" altLang="zh-TW" sz="2800" dirty="0"/>
          </a:p>
          <a:p>
            <a:pPr marL="623888" indent="-538163">
              <a:lnSpc>
                <a:spcPct val="100000"/>
              </a:lnSpc>
              <a:buClrTx/>
              <a:buFont typeface="+mj-lt"/>
              <a:buAutoNum type="arabicPeriod"/>
            </a:pPr>
            <a:r>
              <a:rPr lang="zh-TW" altLang="en-US" sz="2800" dirty="0"/>
              <a:t>由授課教師主持，觀課人員先說明觀察到的事實，授課教師再說明與觀察焦點的關聯，</a:t>
            </a:r>
            <a:r>
              <a:rPr lang="zh-TW" altLang="en-US" sz="2800" dirty="0">
                <a:solidFill>
                  <a:srgbClr val="FF0000"/>
                </a:solidFill>
              </a:rPr>
              <a:t>共同討論公開授課的收穫與未來的啟發</a:t>
            </a:r>
            <a:r>
              <a:rPr lang="zh-TW" altLang="en-US" sz="2800" dirty="0"/>
              <a:t>，並共同擬定專業成長計畫</a:t>
            </a:r>
            <a:endParaRPr lang="en-US" altLang="zh-TW" sz="2800" dirty="0"/>
          </a:p>
          <a:p>
            <a:endParaRPr lang="zh-TW" altLang="en-US"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64</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89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1085316"/>
            <a:ext cx="7642666" cy="5512708"/>
          </a:xfrm>
        </p:spPr>
        <p:txBody>
          <a:bodyPr>
            <a:noAutofit/>
          </a:bodyPr>
          <a:lstStyle/>
          <a:p>
            <a:pPr marL="0" indent="0">
              <a:lnSpc>
                <a:spcPct val="100000"/>
              </a:lnSpc>
              <a:buClrTx/>
              <a:buNone/>
              <a:tabLst>
                <a:tab pos="0" algn="l"/>
                <a:tab pos="360000" algn="l"/>
              </a:tabLst>
            </a:pPr>
            <a:r>
              <a:rPr lang="zh-TW" altLang="en-US" sz="3200" b="1" spc="-150" dirty="0" smtClean="0"/>
              <a:t>六、結合</a:t>
            </a:r>
            <a:r>
              <a:rPr lang="zh-TW" altLang="en-US" sz="3200" b="1" spc="-150" dirty="0"/>
              <a:t>教學行動研究與教師專業學習社群</a:t>
            </a:r>
            <a:endParaRPr lang="en-US" altLang="zh-TW" sz="3200" b="1" spc="-150" dirty="0"/>
          </a:p>
          <a:p>
            <a:pPr marL="457200" indent="-457200">
              <a:lnSpc>
                <a:spcPct val="100000"/>
              </a:lnSpc>
              <a:buClrTx/>
              <a:buFont typeface="+mj-lt"/>
              <a:buAutoNum type="arabicPeriod"/>
              <a:tabLst>
                <a:tab pos="0" algn="l"/>
                <a:tab pos="360000" algn="l"/>
              </a:tabLst>
            </a:pPr>
            <a:r>
              <a:rPr lang="zh-TW" altLang="en-US" sz="2800" dirty="0"/>
              <a:t>行動研究的主要歷程為</a:t>
            </a:r>
            <a:r>
              <a:rPr lang="zh-TW" altLang="en-US" sz="2800" dirty="0">
                <a:latin typeface="PMingLiU" panose="02020500000000000000" pitchFamily="18" charset="-120"/>
                <a:ea typeface="PMingLiU" panose="02020500000000000000" pitchFamily="18" charset="-120"/>
              </a:rPr>
              <a:t>：</a:t>
            </a:r>
            <a:r>
              <a:rPr lang="en-US" altLang="zh-TW" sz="2800" dirty="0">
                <a:latin typeface="PMingLiU" panose="02020500000000000000" pitchFamily="18" charset="-120"/>
                <a:ea typeface="PMingLiU" panose="02020500000000000000" pitchFamily="18" charset="-120"/>
              </a:rPr>
              <a:t/>
            </a:r>
            <a:br>
              <a:rPr lang="en-US" altLang="zh-TW" sz="2800" dirty="0">
                <a:latin typeface="PMingLiU" panose="02020500000000000000" pitchFamily="18" charset="-120"/>
                <a:ea typeface="PMingLiU" panose="02020500000000000000" pitchFamily="18" charset="-120"/>
              </a:rPr>
            </a:br>
            <a:r>
              <a:rPr lang="zh-TW" altLang="en-US" sz="2800" dirty="0"/>
              <a:t>陳述關注問題、擬定行動策略、尋求合作夥伴、採取行動方案</a:t>
            </a:r>
            <a:r>
              <a:rPr lang="zh-TW" altLang="en-US" sz="2800" dirty="0" smtClean="0"/>
              <a:t>、資料蒐集與</a:t>
            </a:r>
            <a:r>
              <a:rPr lang="zh-TW" altLang="en-US" sz="2800" dirty="0"/>
              <a:t>回饋</a:t>
            </a:r>
            <a:endParaRPr lang="en-US" altLang="zh-TW" sz="2800" dirty="0"/>
          </a:p>
          <a:p>
            <a:pPr marL="457200" indent="-457200">
              <a:lnSpc>
                <a:spcPct val="100000"/>
              </a:lnSpc>
              <a:buClrTx/>
              <a:buFont typeface="+mj-lt"/>
              <a:buAutoNum type="arabicPeriod"/>
              <a:tabLst>
                <a:tab pos="0" algn="l"/>
                <a:tab pos="360000" algn="l"/>
              </a:tabLst>
            </a:pPr>
            <a:r>
              <a:rPr lang="en-US" altLang="zh-TW" sz="2800" dirty="0"/>
              <a:t>TDO</a:t>
            </a:r>
            <a:r>
              <a:rPr lang="zh-TW" altLang="en-US" sz="2800" dirty="0"/>
              <a:t>可以結合上述歷程</a:t>
            </a:r>
            <a:r>
              <a:rPr lang="zh-TW" altLang="en-US" sz="2800" dirty="0">
                <a:latin typeface="PMingLiU" panose="02020500000000000000" pitchFamily="18" charset="-120"/>
                <a:ea typeface="PMingLiU" panose="02020500000000000000" pitchFamily="18" charset="-120"/>
              </a:rPr>
              <a:t>：</a:t>
            </a:r>
            <a:r>
              <a:rPr lang="en-US" altLang="zh-TW" sz="2800" dirty="0">
                <a:latin typeface="PMingLiU" panose="02020500000000000000" pitchFamily="18" charset="-120"/>
                <a:ea typeface="PMingLiU" panose="02020500000000000000" pitchFamily="18" charset="-120"/>
              </a:rPr>
              <a:t/>
            </a:r>
            <a:br>
              <a:rPr lang="en-US" altLang="zh-TW" sz="2800" dirty="0">
                <a:latin typeface="PMingLiU" panose="02020500000000000000" pitchFamily="18" charset="-120"/>
                <a:ea typeface="PMingLiU" panose="02020500000000000000" pitchFamily="18" charset="-120"/>
              </a:rPr>
            </a:br>
            <a:r>
              <a:rPr lang="zh-TW" altLang="en-US" sz="2800" dirty="0"/>
              <a:t>觀</a:t>
            </a:r>
            <a:r>
              <a:rPr lang="zh-TW" altLang="en-US" sz="2800" dirty="0" smtClean="0"/>
              <a:t>課人</a:t>
            </a:r>
            <a:r>
              <a:rPr lang="zh-TW" altLang="en-US" sz="2800" dirty="0"/>
              <a:t>員</a:t>
            </a:r>
            <a:r>
              <a:rPr lang="zh-TW" altLang="en-US" sz="2800" dirty="0" smtClean="0">
                <a:solidFill>
                  <a:srgbClr val="FF0000"/>
                </a:solidFill>
              </a:rPr>
              <a:t>針對授課教師關注</a:t>
            </a:r>
            <a:r>
              <a:rPr lang="zh-TW" altLang="en-US" sz="2800" dirty="0">
                <a:solidFill>
                  <a:srgbClr val="FF0000"/>
                </a:solidFill>
              </a:rPr>
              <a:t>的問題採取行動方案</a:t>
            </a:r>
            <a:r>
              <a:rPr lang="zh-TW" altLang="en-US" sz="2800" dirty="0"/>
              <a:t>後，</a:t>
            </a:r>
            <a:r>
              <a:rPr lang="zh-TW" altLang="en-US" sz="2800" dirty="0" smtClean="0"/>
              <a:t>提供課堂觀察過程</a:t>
            </a:r>
            <a:r>
              <a:rPr lang="zh-TW" altLang="en-US" sz="2800" dirty="0"/>
              <a:t>蒐集到的</a:t>
            </a:r>
            <a:r>
              <a:rPr lang="zh-TW" altLang="en-US" sz="2800" dirty="0">
                <a:solidFill>
                  <a:srgbClr val="0070C0"/>
                </a:solidFill>
              </a:rPr>
              <a:t>具體客觀事實資料</a:t>
            </a:r>
            <a:r>
              <a:rPr lang="zh-TW" altLang="en-US" sz="2800" dirty="0"/>
              <a:t>，</a:t>
            </a:r>
            <a:r>
              <a:rPr lang="zh-TW" altLang="en-US" sz="2800" dirty="0" smtClean="0">
                <a:solidFill>
                  <a:srgbClr val="FF0000"/>
                </a:solidFill>
              </a:rPr>
              <a:t>提供回饋</a:t>
            </a:r>
            <a:endParaRPr lang="en-US" altLang="zh-TW" sz="2800" dirty="0">
              <a:solidFill>
                <a:srgbClr val="FF0000"/>
              </a:solidFill>
            </a:endParaRPr>
          </a:p>
          <a:p>
            <a:pPr marL="457200" indent="-457200">
              <a:lnSpc>
                <a:spcPct val="100000"/>
              </a:lnSpc>
              <a:buClrTx/>
              <a:buFont typeface="+mj-lt"/>
              <a:buAutoNum type="arabicPeriod"/>
              <a:tabLst>
                <a:tab pos="0" algn="l"/>
                <a:tab pos="360000" algn="l"/>
              </a:tabLst>
            </a:pPr>
            <a:r>
              <a:rPr lang="zh-TW" altLang="en-US" sz="2800" dirty="0"/>
              <a:t>教師專業學習社群所運作的成果，可以透過</a:t>
            </a:r>
            <a:r>
              <a:rPr lang="en-US" altLang="zh-TW" sz="2800" dirty="0"/>
              <a:t>TDO</a:t>
            </a:r>
            <a:r>
              <a:rPr lang="zh-TW" altLang="en-US" sz="2800" dirty="0"/>
              <a:t>在課堂上</a:t>
            </a:r>
            <a:r>
              <a:rPr lang="zh-TW" altLang="en-US" sz="2800" dirty="0">
                <a:solidFill>
                  <a:srgbClr val="FF0000"/>
                </a:solidFill>
              </a:rPr>
              <a:t>實踐</a:t>
            </a:r>
            <a:r>
              <a:rPr lang="zh-TW" altLang="en-US" sz="2800" dirty="0"/>
              <a:t>，來加以</a:t>
            </a:r>
            <a:r>
              <a:rPr lang="zh-TW" altLang="en-US" sz="2800" dirty="0" smtClean="0"/>
              <a:t>檢驗</a:t>
            </a:r>
            <a:endParaRPr lang="en-US" altLang="zh-TW" sz="2800"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65</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048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nSpc>
                <a:spcPct val="100000"/>
              </a:lnSpc>
              <a:buClrTx/>
              <a:buNone/>
              <a:tabLst>
                <a:tab pos="0" algn="l"/>
                <a:tab pos="360000" algn="l"/>
              </a:tabLst>
            </a:pPr>
            <a:r>
              <a:rPr lang="zh-TW" altLang="en-US" sz="3200" b="1" dirty="0" smtClean="0"/>
              <a:t>七、簡易可行</a:t>
            </a:r>
            <a:r>
              <a:rPr lang="en-US" altLang="zh-TW" sz="3200" b="1" dirty="0" smtClean="0"/>
              <a:t/>
            </a:r>
            <a:br>
              <a:rPr lang="en-US" altLang="zh-TW" sz="3200" b="1" dirty="0" smtClean="0"/>
            </a:br>
            <a:endParaRPr lang="en-US" altLang="zh-TW" sz="3200" b="1" dirty="0"/>
          </a:p>
          <a:p>
            <a:pPr marL="717550" indent="-631825">
              <a:lnSpc>
                <a:spcPct val="100000"/>
              </a:lnSpc>
              <a:buClrTx/>
              <a:buFont typeface="+mj-lt"/>
              <a:buAutoNum type="arabicPeriod"/>
            </a:pPr>
            <a:r>
              <a:rPr lang="zh-TW" altLang="zh-TW" sz="2800" spc="100" dirty="0" smtClean="0"/>
              <a:t>表格</a:t>
            </a:r>
            <a:r>
              <a:rPr lang="zh-TW" altLang="zh-TW" sz="2800" spc="100" dirty="0"/>
              <a:t>再次簡化</a:t>
            </a:r>
            <a:endParaRPr lang="en-US" altLang="zh-TW" sz="2800" spc="100" dirty="0"/>
          </a:p>
          <a:p>
            <a:pPr marL="717550" indent="-631825">
              <a:lnSpc>
                <a:spcPct val="100000"/>
              </a:lnSpc>
              <a:buClrTx/>
              <a:buFont typeface="+mj-lt"/>
              <a:buAutoNum type="arabicPeriod"/>
            </a:pPr>
            <a:r>
              <a:rPr lang="zh-TW" altLang="en-US" sz="2800" spc="100" dirty="0"/>
              <a:t>觀察前會談和觀察後回饋會談</a:t>
            </a:r>
            <a:r>
              <a:rPr lang="zh-TW" altLang="zh-TW" sz="2800" spc="100" dirty="0"/>
              <a:t>根據</a:t>
            </a:r>
            <a:r>
              <a:rPr lang="zh-TW" altLang="zh-TW" sz="2800" spc="100" dirty="0">
                <a:solidFill>
                  <a:srgbClr val="FF0000"/>
                </a:solidFill>
              </a:rPr>
              <a:t>題綱</a:t>
            </a:r>
            <a:r>
              <a:rPr lang="zh-TW" altLang="zh-TW" sz="2800" spc="100" dirty="0"/>
              <a:t>，減少時間</a:t>
            </a:r>
            <a:endParaRPr lang="en-US" altLang="zh-TW" sz="2800" spc="100" dirty="0"/>
          </a:p>
          <a:p>
            <a:pPr marL="717550" indent="-631825">
              <a:lnSpc>
                <a:spcPct val="100000"/>
              </a:lnSpc>
              <a:buClrTx/>
              <a:buFont typeface="+mj-lt"/>
              <a:buAutoNum type="arabicPeriod"/>
            </a:pPr>
            <a:r>
              <a:rPr lang="zh-TW" altLang="zh-TW" sz="2800" spc="100" dirty="0"/>
              <a:t>求</a:t>
            </a:r>
            <a:r>
              <a:rPr lang="zh-TW" altLang="zh-TW" sz="2800" spc="100" dirty="0">
                <a:solidFill>
                  <a:srgbClr val="0070C0"/>
                </a:solidFill>
              </a:rPr>
              <a:t>質</a:t>
            </a:r>
            <a:r>
              <a:rPr lang="zh-TW" altLang="zh-TW" sz="2800" spc="100" dirty="0"/>
              <a:t>不求量，真正有助於教師專業成長和學生學習成效的提升</a:t>
            </a:r>
            <a:endParaRPr lang="zh-TW" altLang="en-US" sz="2800" spc="100" dirty="0"/>
          </a:p>
          <a:p>
            <a:endParaRPr lang="zh-TW" altLang="en-US"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66</a:t>
            </a:fld>
            <a:endParaRPr lang="zh-TW" altLang="en-US" dirty="0"/>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668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lnSpc>
                <a:spcPct val="100000"/>
              </a:lnSpc>
              <a:buClrTx/>
              <a:buNone/>
              <a:tabLst>
                <a:tab pos="0" algn="l"/>
                <a:tab pos="360000" algn="l"/>
              </a:tabLst>
            </a:pPr>
            <a:r>
              <a:rPr lang="zh-TW" altLang="en-US" sz="3200" b="1" dirty="0"/>
              <a:t>八</a:t>
            </a:r>
            <a:r>
              <a:rPr lang="zh-TW" altLang="en-US" sz="3200" b="1" dirty="0" smtClean="0"/>
              <a:t>、適用時機</a:t>
            </a:r>
            <a:r>
              <a:rPr lang="en-US" altLang="zh-TW" sz="3200" b="1" dirty="0" smtClean="0"/>
              <a:t/>
            </a:r>
            <a:br>
              <a:rPr lang="en-US" altLang="zh-TW" sz="3200" b="1" dirty="0" smtClean="0"/>
            </a:br>
            <a:endParaRPr lang="zh-TW" altLang="en-US" dirty="0"/>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67</a:t>
            </a:fld>
            <a:endParaRPr lang="zh-TW" altLang="en-US" dirty="0"/>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肆、授課教師主導公開授課的</a:t>
            </a:r>
            <a:r>
              <a:rPr lang="zh-TW" altLang="en-US" dirty="0" smtClean="0">
                <a:latin typeface="Times New Roman" panose="02020603050405020304" pitchFamily="18" charset="0"/>
                <a:cs typeface="Times New Roman" panose="02020603050405020304" pitchFamily="18" charset="0"/>
              </a:rPr>
              <a:t>特色</a:t>
            </a:r>
            <a:endParaRPr lang="zh-TW" altLang="en-US" dirty="0">
              <a:latin typeface="Times New Roman" panose="02020603050405020304" pitchFamily="18" charset="0"/>
              <a:cs typeface="Times New Roman" panose="02020603050405020304" pitchFamily="18" charset="0"/>
            </a:endParaRPr>
          </a:p>
        </p:txBody>
      </p:sp>
      <p:sp>
        <p:nvSpPr>
          <p:cNvPr id="5" name="Google Shape;90;p14"/>
          <p:cNvSpPr/>
          <p:nvPr/>
        </p:nvSpPr>
        <p:spPr>
          <a:xfrm>
            <a:off x="1271325" y="1887000"/>
            <a:ext cx="2336400" cy="914400"/>
          </a:xfrm>
          <a:prstGeom prst="rightArrow">
            <a:avLst>
              <a:gd name="adj1" fmla="val 79189"/>
              <a:gd name="adj2" fmla="val 78182"/>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8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教師評鑑</a:t>
            </a:r>
            <a:endParaRPr sz="2800" b="1"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endParaRPr>
          </a:p>
        </p:txBody>
      </p:sp>
      <p:sp>
        <p:nvSpPr>
          <p:cNvPr id="7" name="Google Shape;91;p14"/>
          <p:cNvSpPr/>
          <p:nvPr/>
        </p:nvSpPr>
        <p:spPr>
          <a:xfrm>
            <a:off x="1271325" y="5019075"/>
            <a:ext cx="2336400" cy="1595100"/>
          </a:xfrm>
          <a:prstGeom prst="rightArrow">
            <a:avLst>
              <a:gd name="adj1" fmla="val 79189"/>
              <a:gd name="adj2" fmla="val 45310"/>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8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rPr>
              <a:t>授課教師主導的公開授課</a:t>
            </a:r>
            <a:endParaRPr sz="28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endParaRPr>
          </a:p>
        </p:txBody>
      </p:sp>
      <p:sp>
        <p:nvSpPr>
          <p:cNvPr id="8" name="Google Shape;92;p14"/>
          <p:cNvSpPr/>
          <p:nvPr/>
        </p:nvSpPr>
        <p:spPr>
          <a:xfrm>
            <a:off x="1271324" y="3143150"/>
            <a:ext cx="2336400" cy="1595100"/>
          </a:xfrm>
          <a:prstGeom prst="rightArrow">
            <a:avLst>
              <a:gd name="adj1" fmla="val 79189"/>
              <a:gd name="adj2" fmla="val 44267"/>
            </a:avLst>
          </a:prstGeom>
          <a:solidFill>
            <a:schemeClr val="accent4">
              <a:alpha val="49800"/>
            </a:schemeClr>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8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rPr>
              <a:t>教師專業發展評鑑</a:t>
            </a:r>
            <a:endParaRPr sz="2800" b="1" i="0" u="none" strike="noStrike" cap="none">
              <a:solidFill>
                <a:schemeClr val="dk1"/>
              </a:solidFill>
              <a:latin typeface="標楷體" panose="03000509000000000000" pitchFamily="65" charset="-120"/>
              <a:ea typeface="標楷體" panose="03000509000000000000" pitchFamily="65" charset="-120"/>
              <a:cs typeface="Microsoft JhengHei"/>
              <a:sym typeface="Microsoft JhengHei"/>
            </a:endParaRPr>
          </a:p>
        </p:txBody>
      </p:sp>
      <p:sp>
        <p:nvSpPr>
          <p:cNvPr id="9" name="Google Shape;93;p14"/>
          <p:cNvSpPr/>
          <p:nvPr/>
        </p:nvSpPr>
        <p:spPr>
          <a:xfrm>
            <a:off x="3867700" y="1690700"/>
            <a:ext cx="4977000" cy="1110600"/>
          </a:xfrm>
          <a:prstGeom prst="rect">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zh-TW" sz="2800" dirty="0">
                <a:solidFill>
                  <a:schemeClr val="dk1"/>
                </a:solidFill>
                <a:latin typeface="標楷體" panose="03000509000000000000" pitchFamily="65" charset="-120"/>
                <a:ea typeface="標楷體" panose="03000509000000000000" pitchFamily="65" charset="-120"/>
                <a:cs typeface="Microsoft JhengHei"/>
                <a:sym typeface="Microsoft JhengHei"/>
              </a:rPr>
              <a:t>例如：</a:t>
            </a:r>
            <a:r>
              <a:rPr lang="zh-TW" sz="2800" b="0"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運用在考核教師之教學績效，作為獎勵</a:t>
            </a:r>
            <a:r>
              <a:rPr lang="zh-TW" sz="2800" dirty="0">
                <a:solidFill>
                  <a:schemeClr val="dk1"/>
                </a:solidFill>
                <a:latin typeface="標楷體" panose="03000509000000000000" pitchFamily="65" charset="-120"/>
                <a:ea typeface="標楷體" panose="03000509000000000000" pitchFamily="65" charset="-120"/>
                <a:cs typeface="Microsoft JhengHei"/>
                <a:sym typeface="Microsoft JhengHei"/>
              </a:rPr>
              <a:t>或課責</a:t>
            </a:r>
            <a:r>
              <a:rPr lang="zh-TW" sz="2800" b="0" i="0" u="none" strike="noStrike" cap="none" dirty="0">
                <a:solidFill>
                  <a:schemeClr val="dk1"/>
                </a:solidFill>
                <a:latin typeface="標楷體" panose="03000509000000000000" pitchFamily="65" charset="-120"/>
                <a:ea typeface="標楷體" panose="03000509000000000000" pitchFamily="65" charset="-120"/>
                <a:cs typeface="Microsoft JhengHei"/>
                <a:sym typeface="Microsoft JhengHei"/>
              </a:rPr>
              <a:t>參考</a:t>
            </a:r>
            <a:endParaRPr dirty="0">
              <a:latin typeface="標楷體" panose="03000509000000000000" pitchFamily="65" charset="-120"/>
              <a:ea typeface="標楷體" panose="03000509000000000000" pitchFamily="65" charset="-120"/>
            </a:endParaRPr>
          </a:p>
        </p:txBody>
      </p:sp>
      <p:sp>
        <p:nvSpPr>
          <p:cNvPr id="10" name="Google Shape;94;p14"/>
          <p:cNvSpPr/>
          <p:nvPr/>
        </p:nvSpPr>
        <p:spPr>
          <a:xfrm>
            <a:off x="3867750" y="3143150"/>
            <a:ext cx="4977000" cy="1595100"/>
          </a:xfrm>
          <a:prstGeom prst="rect">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2800"/>
              <a:buFont typeface="Calibri"/>
              <a:buAutoNum type="arabicPeriod"/>
            </a:pPr>
            <a:r>
              <a:rPr lang="zh-TW" sz="2800">
                <a:solidFill>
                  <a:schemeClr val="dk1"/>
                </a:solidFill>
                <a:latin typeface="標楷體" panose="03000509000000000000" pitchFamily="65" charset="-120"/>
                <a:ea typeface="標楷體" panose="03000509000000000000" pitchFamily="65" charset="-120"/>
                <a:cs typeface="Microsoft JhengHei"/>
                <a:sym typeface="Microsoft JhengHei"/>
              </a:rPr>
              <a:t>初任教師、新進教師輔導</a:t>
            </a:r>
            <a:endParaRPr sz="2800">
              <a:solidFill>
                <a:schemeClr val="dk1"/>
              </a:solidFill>
              <a:latin typeface="標楷體" panose="03000509000000000000" pitchFamily="65" charset="-120"/>
              <a:ea typeface="標楷體" panose="03000509000000000000" pitchFamily="65" charset="-120"/>
              <a:cs typeface="Microsoft JhengHei"/>
              <a:sym typeface="Microsoft JhengHei"/>
            </a:endParaRPr>
          </a:p>
          <a:p>
            <a:pPr marL="457200" marR="0" lvl="0" indent="-457200" algn="l" rtl="0">
              <a:spcBef>
                <a:spcPts val="0"/>
              </a:spcBef>
              <a:spcAft>
                <a:spcPts val="0"/>
              </a:spcAft>
              <a:buClr>
                <a:schemeClr val="dk1"/>
              </a:buClr>
              <a:buSzPts val="2800"/>
              <a:buFont typeface="Calibri"/>
              <a:buAutoNum type="arabicPeriod"/>
            </a:pPr>
            <a:r>
              <a:rPr lang="zh-TW" sz="2800">
                <a:solidFill>
                  <a:schemeClr val="dk1"/>
                </a:solidFill>
                <a:latin typeface="標楷體" panose="03000509000000000000" pitchFamily="65" charset="-120"/>
                <a:ea typeface="標楷體" panose="03000509000000000000" pitchFamily="65" charset="-120"/>
                <a:cs typeface="Microsoft JhengHei"/>
                <a:sym typeface="Microsoft JhengHei"/>
              </a:rPr>
              <a:t>教師個人全面性健康檢查</a:t>
            </a:r>
            <a:endParaRPr sz="2800">
              <a:solidFill>
                <a:schemeClr val="dk1"/>
              </a:solidFill>
              <a:latin typeface="標楷體" panose="03000509000000000000" pitchFamily="65" charset="-120"/>
              <a:ea typeface="標楷體" panose="03000509000000000000" pitchFamily="65" charset="-120"/>
              <a:cs typeface="Microsoft JhengHei"/>
              <a:sym typeface="Microsoft JhengHei"/>
            </a:endParaRPr>
          </a:p>
          <a:p>
            <a:pPr marL="457200" marR="0" lvl="0" indent="-457200" algn="l" rtl="0">
              <a:spcBef>
                <a:spcPts val="0"/>
              </a:spcBef>
              <a:spcAft>
                <a:spcPts val="0"/>
              </a:spcAft>
              <a:buClr>
                <a:schemeClr val="dk1"/>
              </a:buClr>
              <a:buSzPts val="2800"/>
              <a:buFont typeface="Calibri"/>
              <a:buAutoNum type="arabicPeriod"/>
            </a:pPr>
            <a:r>
              <a:rPr lang="zh-TW" sz="2800">
                <a:solidFill>
                  <a:schemeClr val="dk1"/>
                </a:solidFill>
                <a:latin typeface="標楷體" panose="03000509000000000000" pitchFamily="65" charset="-120"/>
                <a:ea typeface="標楷體" panose="03000509000000000000" pitchFamily="65" charset="-120"/>
                <a:cs typeface="Microsoft JhengHei"/>
                <a:sym typeface="Microsoft JhengHei"/>
              </a:rPr>
              <a:t>自願成長之教師同儕輔導</a:t>
            </a:r>
            <a:endParaRPr sz="2800">
              <a:solidFill>
                <a:schemeClr val="dk1"/>
              </a:solidFill>
              <a:latin typeface="標楷體" panose="03000509000000000000" pitchFamily="65" charset="-120"/>
              <a:ea typeface="標楷體" panose="03000509000000000000" pitchFamily="65" charset="-120"/>
              <a:cs typeface="Microsoft JhengHei"/>
              <a:sym typeface="Microsoft JhengHei"/>
            </a:endParaRPr>
          </a:p>
        </p:txBody>
      </p:sp>
      <p:sp>
        <p:nvSpPr>
          <p:cNvPr id="11" name="Google Shape;95;p14"/>
          <p:cNvSpPr/>
          <p:nvPr/>
        </p:nvSpPr>
        <p:spPr>
          <a:xfrm>
            <a:off x="3867750" y="5019050"/>
            <a:ext cx="4977000" cy="1595100"/>
          </a:xfrm>
          <a:prstGeom prst="rect">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2800"/>
              <a:buFont typeface="Calibri"/>
              <a:buAutoNum type="arabicPeriod"/>
            </a:pPr>
            <a:r>
              <a:rPr lang="zh-TW" sz="2800">
                <a:solidFill>
                  <a:schemeClr val="dk1"/>
                </a:solidFill>
                <a:latin typeface="標楷體" panose="03000509000000000000" pitchFamily="65" charset="-120"/>
                <a:ea typeface="標楷體" panose="03000509000000000000" pitchFamily="65" charset="-120"/>
                <a:cs typeface="Microsoft JhengHei"/>
                <a:sym typeface="Microsoft JhengHei"/>
              </a:rPr>
              <a:t>教師自我的專業成長需求</a:t>
            </a:r>
            <a:endParaRPr sz="2800">
              <a:solidFill>
                <a:schemeClr val="dk1"/>
              </a:solidFill>
              <a:latin typeface="標楷體" panose="03000509000000000000" pitchFamily="65" charset="-120"/>
              <a:ea typeface="標楷體" panose="03000509000000000000" pitchFamily="65" charset="-120"/>
              <a:cs typeface="Microsoft JhengHei"/>
              <a:sym typeface="Microsoft JhengHei"/>
            </a:endParaRPr>
          </a:p>
          <a:p>
            <a:pPr marL="457200" marR="0" lvl="0" indent="-457200" algn="l" rtl="0">
              <a:spcBef>
                <a:spcPts val="0"/>
              </a:spcBef>
              <a:spcAft>
                <a:spcPts val="0"/>
              </a:spcAft>
              <a:buClr>
                <a:schemeClr val="dk1"/>
              </a:buClr>
              <a:buSzPts val="2800"/>
              <a:buFont typeface="Calibri"/>
              <a:buAutoNum type="arabicPeriod"/>
            </a:pPr>
            <a:r>
              <a:rPr lang="zh-TW" sz="2800">
                <a:solidFill>
                  <a:schemeClr val="dk1"/>
                </a:solidFill>
                <a:latin typeface="標楷體" panose="03000509000000000000" pitchFamily="65" charset="-120"/>
                <a:ea typeface="標楷體" panose="03000509000000000000" pitchFamily="65" charset="-120"/>
                <a:cs typeface="Microsoft JhengHei"/>
                <a:sym typeface="Microsoft JhengHei"/>
              </a:rPr>
              <a:t>教師自己有好奇、想知道、想解決或想分享的焦點</a:t>
            </a:r>
            <a:endParaRPr sz="2800">
              <a:solidFill>
                <a:schemeClr val="dk1"/>
              </a:solidFill>
              <a:latin typeface="標楷體" panose="03000509000000000000" pitchFamily="65" charset="-120"/>
              <a:ea typeface="標楷體" panose="03000509000000000000" pitchFamily="65" charset="-120"/>
              <a:cs typeface="Microsoft JhengHei"/>
              <a:sym typeface="Microsoft JhengHei"/>
            </a:endParaRPr>
          </a:p>
        </p:txBody>
      </p:sp>
      <p:sp>
        <p:nvSpPr>
          <p:cNvPr id="12" name="Google Shape;99;p14"/>
          <p:cNvSpPr txBox="1"/>
          <p:nvPr/>
        </p:nvSpPr>
        <p:spPr>
          <a:xfrm>
            <a:off x="147711" y="2980314"/>
            <a:ext cx="662400" cy="3726557"/>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sz="2400" b="1" dirty="0">
                <a:solidFill>
                  <a:srgbClr val="C00000"/>
                </a:solidFill>
                <a:latin typeface="DFKai-SB"/>
                <a:ea typeface="DFKai-SB"/>
                <a:cs typeface="DFKai-SB"/>
                <a:sym typeface="DFKai-SB"/>
              </a:rPr>
              <a:t>教師專業發展實踐方案</a:t>
            </a:r>
            <a:endParaRPr sz="2400" b="1" dirty="0">
              <a:solidFill>
                <a:srgbClr val="C00000"/>
              </a:solidFill>
              <a:latin typeface="DFKai-SB"/>
              <a:ea typeface="DFKai-SB"/>
              <a:cs typeface="DFKai-SB"/>
              <a:sym typeface="DFKai-SB"/>
            </a:endParaRPr>
          </a:p>
        </p:txBody>
      </p:sp>
      <p:sp>
        <p:nvSpPr>
          <p:cNvPr id="13" name="矩形 12"/>
          <p:cNvSpPr/>
          <p:nvPr/>
        </p:nvSpPr>
        <p:spPr>
          <a:xfrm>
            <a:off x="1048994" y="2980314"/>
            <a:ext cx="7939558" cy="37265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61608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Times New Roman" panose="02020603050405020304" pitchFamily="18" charset="0"/>
                <a:cs typeface="Times New Roman" panose="02020603050405020304" pitchFamily="18" charset="0"/>
              </a:rPr>
              <a:t>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文獻</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837946" y="1270000"/>
            <a:ext cx="7810754" cy="5344160"/>
          </a:xfrm>
        </p:spPr>
        <p:txBody>
          <a:bodyPr>
            <a:noAutofit/>
          </a:bodyPr>
          <a:lstStyle/>
          <a:p>
            <a:pPr marL="0" indent="0">
              <a:lnSpc>
                <a:spcPts val="2000"/>
              </a:lnSpc>
              <a:buNone/>
            </a:pPr>
            <a:r>
              <a:rPr lang="zh-TW" altLang="zh-TW" dirty="0" smtClean="0">
                <a:latin typeface="Times New Roman" panose="02020603050405020304" pitchFamily="18" charset="0"/>
                <a:cs typeface="Times New Roman" panose="02020603050405020304" pitchFamily="18" charset="0"/>
              </a:rPr>
              <a:t>張民杰</a:t>
            </a:r>
            <a:r>
              <a:rPr lang="en-US" altLang="zh-TW" dirty="0" smtClean="0">
                <a:latin typeface="Times New Roman" panose="02020603050405020304" pitchFamily="18" charset="0"/>
                <a:cs typeface="Times New Roman" panose="02020603050405020304" pitchFamily="18" charset="0"/>
              </a:rPr>
              <a:t>(2018)</a:t>
            </a:r>
            <a:r>
              <a:rPr lang="zh-TW" altLang="zh-TW" dirty="0" smtClean="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以「學習」為中心的課室觀察。</a:t>
            </a:r>
            <a:r>
              <a:rPr lang="zh-TW" altLang="zh-TW" b="1" dirty="0">
                <a:latin typeface="Times New Roman" panose="02020603050405020304" pitchFamily="18" charset="0"/>
                <a:cs typeface="Times New Roman" panose="02020603050405020304" pitchFamily="18" charset="0"/>
              </a:rPr>
              <a:t>台北市教育</a:t>
            </a:r>
            <a:r>
              <a:rPr lang="en-US" altLang="zh-TW" b="1" dirty="0">
                <a:latin typeface="Times New Roman" panose="02020603050405020304" pitchFamily="18" charset="0"/>
                <a:cs typeface="Times New Roman" panose="02020603050405020304" pitchFamily="18" charset="0"/>
              </a:rPr>
              <a:t>e</a:t>
            </a:r>
            <a:r>
              <a:rPr lang="zh-TW" altLang="zh-TW" b="1" dirty="0">
                <a:latin typeface="Times New Roman" panose="02020603050405020304" pitchFamily="18" charset="0"/>
                <a:cs typeface="Times New Roman" panose="02020603050405020304" pitchFamily="18" charset="0"/>
              </a:rPr>
              <a:t>週報</a:t>
            </a:r>
            <a:r>
              <a:rPr lang="zh-TW" altLang="zh-TW" b="1" dirty="0" smtClean="0">
                <a:latin typeface="Times New Roman" panose="02020603050405020304" pitchFamily="18" charset="0"/>
                <a:cs typeface="Times New Roman" panose="02020603050405020304" pitchFamily="18" charset="0"/>
              </a:rPr>
              <a:t>，</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a:t>
            </a:r>
            <a:r>
              <a:rPr lang="en-US" altLang="zh-TW" b="1" dirty="0" smtClean="0">
                <a:latin typeface="Times New Roman" panose="02020603050405020304" pitchFamily="18" charset="0"/>
                <a:cs typeface="Times New Roman" panose="02020603050405020304" pitchFamily="18" charset="0"/>
              </a:rPr>
              <a:t>852</a:t>
            </a:r>
            <a:r>
              <a:rPr lang="zh-TW" altLang="zh-TW" b="1" dirty="0">
                <a:latin typeface="Times New Roman" panose="02020603050405020304" pitchFamily="18" charset="0"/>
                <a:cs typeface="Times New Roman" panose="02020603050405020304" pitchFamily="18" charset="0"/>
              </a:rPr>
              <a:t>期</a:t>
            </a:r>
            <a:r>
              <a:rPr lang="zh-TW" altLang="zh-TW" dirty="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檢索自</a:t>
            </a:r>
            <a:r>
              <a:rPr lang="en-US" altLang="zh-TW" dirty="0" smtClean="0">
                <a:latin typeface="Times New Roman" panose="02020603050405020304" pitchFamily="18" charset="0"/>
                <a:cs typeface="Times New Roman" panose="02020603050405020304" pitchFamily="18" charset="0"/>
              </a:rPr>
              <a:t>http</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enews.tp.edu.tw/paper_show.aspx?EDM=</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EPS2018012514464730X</a:t>
            </a:r>
            <a:r>
              <a:rPr lang="zh-TW" altLang="en-US" dirty="0" smtClean="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a:p>
            <a:pPr marL="0" indent="0">
              <a:lnSpc>
                <a:spcPts val="2000"/>
              </a:lnSpc>
              <a:buNone/>
            </a:pPr>
            <a:r>
              <a:rPr lang="zh-TW" altLang="zh-TW" dirty="0">
                <a:latin typeface="Times New Roman" panose="02020603050405020304" pitchFamily="18" charset="0"/>
                <a:cs typeface="Times New Roman" panose="02020603050405020304" pitchFamily="18" charset="0"/>
              </a:rPr>
              <a:t>張新仁</a:t>
            </a:r>
            <a:r>
              <a:rPr lang="zh-TW" altLang="zh-TW" dirty="0" smtClean="0">
                <a:latin typeface="Times New Roman" panose="02020603050405020304" pitchFamily="18" charset="0"/>
                <a:cs typeface="Times New Roman" panose="02020603050405020304" pitchFamily="18" charset="0"/>
              </a:rPr>
              <a:t>等</a:t>
            </a:r>
            <a:r>
              <a:rPr lang="en-US" altLang="zh-TW" dirty="0" smtClean="0">
                <a:latin typeface="Times New Roman" panose="02020603050405020304" pitchFamily="18" charset="0"/>
                <a:cs typeface="Times New Roman" panose="02020603050405020304" pitchFamily="18" charset="0"/>
              </a:rPr>
              <a:t>(2013)</a:t>
            </a:r>
            <a:r>
              <a:rPr lang="zh-TW"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分組</a:t>
            </a:r>
            <a:r>
              <a:rPr lang="zh-TW" altLang="zh-TW" dirty="0">
                <a:latin typeface="Times New Roman" panose="02020603050405020304" pitchFamily="18" charset="0"/>
                <a:cs typeface="Times New Roman" panose="02020603050405020304" pitchFamily="18" charset="0"/>
              </a:rPr>
              <a:t>合作學習」教學觀察表，載於</a:t>
            </a:r>
            <a:r>
              <a:rPr lang="zh-TW" altLang="zh-TW" b="1" dirty="0">
                <a:latin typeface="Times New Roman" panose="02020603050405020304" pitchFamily="18" charset="0"/>
                <a:cs typeface="Times New Roman" panose="02020603050405020304" pitchFamily="18" charset="0"/>
              </a:rPr>
              <a:t>課堂教學的</a:t>
            </a:r>
            <a:r>
              <a:rPr lang="zh-TW" altLang="zh-TW" b="1" dirty="0" smtClean="0">
                <a:latin typeface="Times New Roman" panose="02020603050405020304" pitchFamily="18" charset="0"/>
                <a:cs typeface="Times New Roman" panose="02020603050405020304" pitchFamily="18" charset="0"/>
              </a:rPr>
              <a:t>春</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a:t>
            </a:r>
            <a:r>
              <a:rPr lang="zh-TW" altLang="zh-TW" b="1" dirty="0" smtClean="0">
                <a:latin typeface="Times New Roman" panose="02020603050405020304" pitchFamily="18" charset="0"/>
                <a:cs typeface="Times New Roman" panose="02020603050405020304" pitchFamily="18" charset="0"/>
              </a:rPr>
              <a:t>天</a:t>
            </a:r>
            <a:r>
              <a:rPr lang="zh-TW" altLang="zh-TW" b="1" dirty="0">
                <a:latin typeface="Times New Roman" panose="02020603050405020304" pitchFamily="18" charset="0"/>
                <a:cs typeface="Times New Roman" panose="02020603050405020304" pitchFamily="18" charset="0"/>
              </a:rPr>
              <a:t>：</a:t>
            </a:r>
            <a:r>
              <a:rPr lang="zh-TW" altLang="zh-TW" b="1" dirty="0" smtClean="0">
                <a:latin typeface="Times New Roman" panose="02020603050405020304" pitchFamily="18" charset="0"/>
                <a:cs typeface="Times New Roman" panose="02020603050405020304" pitchFamily="18" charset="0"/>
              </a:rPr>
              <a:t>分組合作學習網站</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https</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cirn.moe.edu.tw/cooperation/</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index.aspx?sid</a:t>
            </a:r>
            <a:r>
              <a:rPr lang="en-US" altLang="zh-TW" dirty="0" smtClean="0">
                <a:latin typeface="Times New Roman" panose="02020603050405020304" pitchFamily="18" charset="0"/>
                <a:cs typeface="Times New Roman" panose="02020603050405020304" pitchFamily="18" charset="0"/>
              </a:rPr>
              <a:t>=19&amp;mid=1490</a:t>
            </a:r>
            <a:r>
              <a:rPr lang="zh-TW" altLang="en-US" dirty="0" smtClean="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a:p>
            <a:pPr marL="0" indent="0">
              <a:lnSpc>
                <a:spcPts val="2000"/>
              </a:lnSpc>
              <a:buNone/>
            </a:pPr>
            <a:r>
              <a:rPr lang="zh-TW" altLang="zh-TW" dirty="0">
                <a:latin typeface="Times New Roman" panose="02020603050405020304" pitchFamily="18" charset="0"/>
                <a:cs typeface="Times New Roman" panose="02020603050405020304" pitchFamily="18" charset="0"/>
              </a:rPr>
              <a:t>張德銳</a:t>
            </a:r>
            <a:r>
              <a:rPr lang="zh-TW" altLang="zh-TW" dirty="0" smtClean="0">
                <a:latin typeface="Times New Roman" panose="02020603050405020304" pitchFamily="18" charset="0"/>
                <a:cs typeface="Times New Roman" panose="02020603050405020304" pitchFamily="18" charset="0"/>
              </a:rPr>
              <a:t>等</a:t>
            </a:r>
            <a:r>
              <a:rPr lang="en-US" altLang="zh-TW" dirty="0" smtClean="0">
                <a:latin typeface="Times New Roman" panose="02020603050405020304" pitchFamily="18" charset="0"/>
                <a:cs typeface="Times New Roman" panose="02020603050405020304" pitchFamily="18" charset="0"/>
              </a:rPr>
              <a:t>(2017)</a:t>
            </a:r>
            <a:r>
              <a:rPr lang="zh-TW" altLang="zh-TW" dirty="0" smtClean="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專業發展導向教師評鑑：理論與實務</a:t>
            </a:r>
            <a:r>
              <a:rPr lang="zh-TW" altLang="zh-TW" dirty="0">
                <a:latin typeface="Times New Roman" panose="02020603050405020304" pitchFamily="18" charset="0"/>
                <a:cs typeface="Times New Roman" panose="02020603050405020304" pitchFamily="18" charset="0"/>
              </a:rPr>
              <a:t>。臺北市：</a:t>
            </a:r>
            <a:r>
              <a:rPr lang="zh-TW" altLang="zh-TW" dirty="0" smtClean="0">
                <a:latin typeface="Times New Roman" panose="02020603050405020304" pitchFamily="18" charset="0"/>
                <a:cs typeface="Times New Roman" panose="02020603050405020304" pitchFamily="18" charset="0"/>
              </a:rPr>
              <a:t>五</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zh-TW" altLang="zh-TW" dirty="0" smtClean="0">
                <a:latin typeface="Times New Roman" panose="02020603050405020304" pitchFamily="18" charset="0"/>
                <a:cs typeface="Times New Roman" panose="02020603050405020304" pitchFamily="18" charset="0"/>
              </a:rPr>
              <a:t>南</a:t>
            </a:r>
            <a:r>
              <a:rPr lang="zh-TW" altLang="zh-TW" dirty="0">
                <a:latin typeface="Times New Roman" panose="02020603050405020304" pitchFamily="18" charset="0"/>
                <a:cs typeface="Times New Roman" panose="02020603050405020304" pitchFamily="18" charset="0"/>
              </a:rPr>
              <a:t>。</a:t>
            </a:r>
          </a:p>
          <a:p>
            <a:pPr marL="0" indent="0">
              <a:lnSpc>
                <a:spcPts val="2000"/>
              </a:lnSpc>
              <a:buNone/>
            </a:pPr>
            <a:r>
              <a:rPr lang="zh-TW" altLang="zh-TW" dirty="0">
                <a:latin typeface="Times New Roman" panose="02020603050405020304" pitchFamily="18" charset="0"/>
                <a:cs typeface="Times New Roman" panose="02020603050405020304" pitchFamily="18" charset="0"/>
              </a:rPr>
              <a:t>張德銳、丁一顧、</a:t>
            </a:r>
            <a:r>
              <a:rPr lang="zh-TW" altLang="zh-TW" dirty="0" smtClean="0">
                <a:latin typeface="Times New Roman" panose="02020603050405020304" pitchFamily="18" charset="0"/>
                <a:cs typeface="Times New Roman" panose="02020603050405020304" pitchFamily="18" charset="0"/>
              </a:rPr>
              <a:t>李俊達</a:t>
            </a:r>
            <a:r>
              <a:rPr lang="en-US" altLang="zh-TW" dirty="0" smtClean="0">
                <a:latin typeface="Times New Roman" panose="02020603050405020304" pitchFamily="18" charset="0"/>
                <a:cs typeface="Times New Roman" panose="02020603050405020304" pitchFamily="18" charset="0"/>
              </a:rPr>
              <a:t>(2011)</a:t>
            </a:r>
            <a:r>
              <a:rPr lang="zh-TW" altLang="zh-TW" dirty="0" smtClean="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另一雙善意的眼睛</a:t>
            </a:r>
            <a:r>
              <a:rPr lang="en-US" altLang="zh-TW" b="1" dirty="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教學觀察與</a:t>
            </a:r>
            <a:r>
              <a:rPr lang="zh-TW" altLang="zh-TW" b="1" dirty="0" smtClean="0">
                <a:latin typeface="Times New Roman" panose="02020603050405020304" pitchFamily="18" charset="0"/>
                <a:cs typeface="Times New Roman" panose="02020603050405020304" pitchFamily="18" charset="0"/>
              </a:rPr>
              <a:t>會談</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a:t>
            </a:r>
            <a:r>
              <a:rPr lang="zh-TW" altLang="zh-TW" b="1" dirty="0" smtClean="0">
                <a:latin typeface="Times New Roman" panose="02020603050405020304" pitchFamily="18" charset="0"/>
                <a:cs typeface="Times New Roman" panose="02020603050405020304" pitchFamily="18" charset="0"/>
              </a:rPr>
              <a:t>手冊</a:t>
            </a:r>
            <a:r>
              <a:rPr lang="zh-TW" altLang="zh-TW" dirty="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新北市</a:t>
            </a:r>
            <a:r>
              <a:rPr lang="zh-TW" altLang="zh-TW" dirty="0">
                <a:latin typeface="Times New Roman" panose="02020603050405020304" pitchFamily="18" charset="0"/>
                <a:cs typeface="Times New Roman" panose="02020603050405020304" pitchFamily="18" charset="0"/>
              </a:rPr>
              <a:t>：</a:t>
            </a:r>
            <a:r>
              <a:rPr lang="zh-TW" altLang="zh-TW" dirty="0" smtClean="0">
                <a:latin typeface="Times New Roman" panose="02020603050405020304" pitchFamily="18" charset="0"/>
                <a:cs typeface="Times New Roman" panose="02020603050405020304" pitchFamily="18" charset="0"/>
              </a:rPr>
              <a:t>國家教育研究院</a:t>
            </a:r>
            <a:r>
              <a:rPr lang="zh-TW" altLang="zh-TW" dirty="0">
                <a:latin typeface="Times New Roman" panose="02020603050405020304" pitchFamily="18" charset="0"/>
                <a:cs typeface="Times New Roman" panose="02020603050405020304" pitchFamily="18" charset="0"/>
              </a:rPr>
              <a:t>。</a:t>
            </a:r>
          </a:p>
          <a:p>
            <a:pPr marL="0" indent="0">
              <a:lnSpc>
                <a:spcPts val="2000"/>
              </a:lnSpc>
              <a:buNone/>
            </a:pPr>
            <a:r>
              <a:rPr lang="zh-TW" altLang="zh-TW" dirty="0" smtClean="0">
                <a:latin typeface="Times New Roman" panose="02020603050405020304" pitchFamily="18" charset="0"/>
                <a:cs typeface="Times New Roman" panose="02020603050405020304" pitchFamily="18" charset="0"/>
              </a:rPr>
              <a:t>教育部</a:t>
            </a:r>
            <a:r>
              <a:rPr lang="en-US" altLang="zh-TW" dirty="0" smtClean="0">
                <a:latin typeface="Times New Roman" panose="02020603050405020304" pitchFamily="18" charset="0"/>
                <a:cs typeface="Times New Roman" panose="02020603050405020304" pitchFamily="18" charset="0"/>
              </a:rPr>
              <a:t>(2014)</a:t>
            </a:r>
            <a:r>
              <a:rPr lang="zh-TW" altLang="zh-TW" dirty="0" smtClean="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十二年國民基本教育課程綱要總綱</a:t>
            </a:r>
            <a:r>
              <a:rPr lang="zh-TW" altLang="zh-TW" dirty="0">
                <a:latin typeface="Times New Roman" panose="02020603050405020304" pitchFamily="18" charset="0"/>
                <a:cs typeface="Times New Roman" panose="02020603050405020304" pitchFamily="18" charset="0"/>
              </a:rPr>
              <a:t>。臺北市：教育部。</a:t>
            </a:r>
          </a:p>
          <a:p>
            <a:pPr marL="0" indent="0">
              <a:lnSpc>
                <a:spcPts val="2000"/>
              </a:lnSpc>
              <a:buNone/>
            </a:pPr>
            <a:r>
              <a:rPr lang="zh-TW" altLang="zh-TW" dirty="0">
                <a:latin typeface="Times New Roman" panose="02020603050405020304" pitchFamily="18" charset="0"/>
                <a:cs typeface="Times New Roman" panose="02020603050405020304" pitchFamily="18" charset="0"/>
              </a:rPr>
              <a:t>國立臺灣</a:t>
            </a:r>
            <a:r>
              <a:rPr lang="zh-TW" altLang="zh-TW" dirty="0" smtClean="0">
                <a:latin typeface="Times New Roman" panose="02020603050405020304" pitchFamily="18" charset="0"/>
                <a:cs typeface="Times New Roman" panose="02020603050405020304" pitchFamily="18" charset="0"/>
              </a:rPr>
              <a:t>師範大學</a:t>
            </a:r>
            <a:r>
              <a:rPr lang="en-US" altLang="zh-TW" dirty="0" smtClean="0">
                <a:latin typeface="Times New Roman" panose="02020603050405020304" pitchFamily="18" charset="0"/>
                <a:cs typeface="Times New Roman" panose="02020603050405020304" pitchFamily="18" charset="0"/>
              </a:rPr>
              <a:t>(2018)</a:t>
            </a:r>
            <a:r>
              <a:rPr lang="zh-TW" altLang="zh-TW" dirty="0" smtClean="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教育部</a:t>
            </a:r>
            <a:r>
              <a:rPr lang="en-US" altLang="zh-TW" b="1" dirty="0">
                <a:latin typeface="Times New Roman" panose="02020603050405020304" pitchFamily="18" charset="0"/>
                <a:cs typeface="Times New Roman" panose="02020603050405020304" pitchFamily="18" charset="0"/>
              </a:rPr>
              <a:t>107</a:t>
            </a:r>
            <a:r>
              <a:rPr lang="zh-TW" altLang="zh-TW" b="1" dirty="0">
                <a:latin typeface="Times New Roman" panose="02020603050405020304" pitchFamily="18" charset="0"/>
                <a:cs typeface="Times New Roman" panose="02020603050405020304" pitchFamily="18" charset="0"/>
              </a:rPr>
              <a:t>年教師發展專業回饋與教學</a:t>
            </a:r>
            <a:r>
              <a:rPr lang="zh-TW" altLang="zh-TW" b="1" dirty="0" smtClean="0">
                <a:latin typeface="Times New Roman" panose="02020603050405020304" pitchFamily="18" charset="0"/>
                <a:cs typeface="Times New Roman" panose="02020603050405020304" pitchFamily="18" charset="0"/>
              </a:rPr>
              <a:t>輔導</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a:t>
            </a:r>
            <a:r>
              <a:rPr lang="zh-TW" altLang="zh-TW" b="1" dirty="0" smtClean="0">
                <a:latin typeface="Times New Roman" panose="02020603050405020304" pitchFamily="18" charset="0"/>
                <a:cs typeface="Times New Roman" panose="02020603050405020304" pitchFamily="18" charset="0"/>
              </a:rPr>
              <a:t>教師人才培訓</a:t>
            </a:r>
            <a:r>
              <a:rPr lang="zh-TW" altLang="zh-TW" b="1" dirty="0">
                <a:latin typeface="Times New Roman" panose="02020603050405020304" pitchFamily="18" charset="0"/>
                <a:cs typeface="Times New Roman" panose="02020603050405020304" pitchFamily="18" charset="0"/>
              </a:rPr>
              <a:t>計畫</a:t>
            </a:r>
            <a:r>
              <a:rPr lang="zh-TW" altLang="zh-TW" b="1" dirty="0" smtClean="0">
                <a:latin typeface="Times New Roman" panose="02020603050405020304" pitchFamily="18" charset="0"/>
                <a:cs typeface="Times New Roman" panose="02020603050405020304" pitchFamily="18" charset="0"/>
              </a:rPr>
              <a:t>結案報告</a:t>
            </a:r>
            <a:r>
              <a:rPr lang="zh-TW" altLang="en-US" dirty="0" smtClean="0">
                <a:latin typeface="Times New Roman" panose="02020603050405020304" pitchFamily="18" charset="0"/>
                <a:cs typeface="Times New Roman" panose="02020603050405020304" pitchFamily="18" charset="0"/>
              </a:rPr>
              <a:t>，臺</a:t>
            </a:r>
            <a:r>
              <a:rPr lang="zh-TW" altLang="zh-TW" dirty="0" smtClean="0">
                <a:latin typeface="Times New Roman" panose="02020603050405020304" pitchFamily="18" charset="0"/>
                <a:cs typeface="Times New Roman" panose="02020603050405020304" pitchFamily="18" charset="0"/>
              </a:rPr>
              <a:t>北市</a:t>
            </a:r>
            <a:r>
              <a:rPr lang="zh-TW" altLang="zh-TW" dirty="0">
                <a:latin typeface="Times New Roman" panose="02020603050405020304" pitchFamily="18" charset="0"/>
                <a:cs typeface="Times New Roman" panose="02020603050405020304" pitchFamily="18" charset="0"/>
              </a:rPr>
              <a:t>：國立臺灣</a:t>
            </a:r>
            <a:r>
              <a:rPr lang="zh-TW" altLang="zh-TW" dirty="0" smtClean="0">
                <a:latin typeface="Times New Roman" panose="02020603050405020304" pitchFamily="18" charset="0"/>
                <a:cs typeface="Times New Roman" panose="02020603050405020304" pitchFamily="18" charset="0"/>
              </a:rPr>
              <a:t>師範大學</a:t>
            </a:r>
            <a:r>
              <a:rPr lang="zh-TW" altLang="en-US" dirty="0" smtClean="0">
                <a:latin typeface="Times New Roman" panose="02020603050405020304" pitchFamily="18" charset="0"/>
                <a:cs typeface="Times New Roman" panose="02020603050405020304" pitchFamily="18" charset="0"/>
              </a:rPr>
              <a:t>，未出</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版</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0" indent="0">
              <a:lnSpc>
                <a:spcPts val="2000"/>
              </a:lnSpc>
              <a:buNone/>
            </a:pPr>
            <a:r>
              <a:rPr lang="zh-TW" altLang="zh-TW" dirty="0">
                <a:latin typeface="Times New Roman" panose="02020603050405020304" pitchFamily="18" charset="0"/>
                <a:cs typeface="Times New Roman" panose="02020603050405020304" pitchFamily="18" charset="0"/>
              </a:rPr>
              <a:t>董書攸、周益村、田麗娟、馬向忠、任懷鳴、林珮如、陳傳芳、周筱</a:t>
            </a:r>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zh-TW" altLang="en-US"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葳</a:t>
            </a:r>
            <a:r>
              <a:rPr lang="en-US" altLang="zh-TW" dirty="0">
                <a:latin typeface="Times New Roman" panose="02020603050405020304" pitchFamily="18" charset="0"/>
                <a:cs typeface="Times New Roman" panose="02020603050405020304" pitchFamily="18" charset="0"/>
              </a:rPr>
              <a:t>(2018)</a:t>
            </a:r>
            <a:r>
              <a:rPr lang="zh-TW" altLang="zh-TW" dirty="0">
                <a:latin typeface="Times New Roman" panose="02020603050405020304" pitchFamily="18" charset="0"/>
                <a:cs typeface="Times New Roman" panose="02020603050405020304" pitchFamily="18" charset="0"/>
              </a:rPr>
              <a:t>。</a:t>
            </a:r>
            <a:r>
              <a:rPr lang="zh-TW" altLang="zh-TW" b="1" dirty="0">
                <a:latin typeface="Times New Roman" panose="02020603050405020304" pitchFamily="18" charset="0"/>
                <a:cs typeface="Times New Roman" panose="02020603050405020304" pitchFamily="18" charset="0"/>
              </a:rPr>
              <a:t>觀議課實務手冊</a:t>
            </a:r>
            <a:r>
              <a:rPr lang="zh-TW" altLang="zh-TW" dirty="0">
                <a:latin typeface="Times New Roman" panose="02020603050405020304" pitchFamily="18" charset="0"/>
                <a:cs typeface="Times New Roman" panose="02020603050405020304" pitchFamily="18" charset="0"/>
              </a:rPr>
              <a:t>。臺北市：中華民國教師</a:t>
            </a:r>
            <a:r>
              <a:rPr lang="zh-TW" altLang="zh-TW" dirty="0" smtClean="0">
                <a:latin typeface="Times New Roman" panose="02020603050405020304" pitchFamily="18" charset="0"/>
                <a:cs typeface="Times New Roman" panose="02020603050405020304" pitchFamily="18" charset="0"/>
              </a:rPr>
              <a:t>會</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0" indent="0">
              <a:lnSpc>
                <a:spcPts val="2000"/>
              </a:lnSpc>
              <a:buNone/>
            </a:pPr>
            <a:endParaRPr lang="zh-TW"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68</a:t>
            </a:fld>
            <a:endParaRPr lang="zh-TW" altLang="en-US"/>
          </a:p>
        </p:txBody>
      </p:sp>
    </p:spTree>
    <p:extLst>
      <p:ext uri="{BB962C8B-B14F-4D97-AF65-F5344CB8AC3E}">
        <p14:creationId xmlns:p14="http://schemas.microsoft.com/office/powerpoint/2010/main" val="264517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8B67E14-F284-4125-9F1B-60564082CD3B}" type="slidenum">
              <a:rPr lang="zh-TW" altLang="en-US" smtClean="0"/>
              <a:pPr/>
              <a:t>6</a:t>
            </a:fld>
            <a:endParaRPr lang="zh-TW" altLang="en-US"/>
          </a:p>
        </p:txBody>
      </p:sp>
      <p:pic>
        <p:nvPicPr>
          <p:cNvPr id="1026" name="Picture 2" descr="P:\transparentteacher\TDO漫畫JPG檔\續作漫畫-TDO的課堂風景_頁面_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6582" y="525101"/>
            <a:ext cx="7776927" cy="582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07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Times New Roman" panose="02020603050405020304" pitchFamily="18" charset="0"/>
                <a:cs typeface="Times New Roman" panose="02020603050405020304" pitchFamily="18" charset="0"/>
              </a:rPr>
              <a:t>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文獻</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837946" y="1098308"/>
            <a:ext cx="7810754" cy="5282149"/>
          </a:xfrm>
        </p:spPr>
        <p:txBody>
          <a:bodyPr>
            <a:noAutofit/>
          </a:bodyPr>
          <a:lstStyle/>
          <a:p>
            <a:pPr marL="0" indent="0">
              <a:lnSpc>
                <a:spcPts val="2000"/>
              </a:lnSpc>
              <a:buNone/>
            </a:pPr>
            <a:r>
              <a:rPr lang="zh-TW" altLang="en-US" dirty="0" smtClean="0">
                <a:latin typeface="Times New Roman" panose="02020603050405020304" pitchFamily="18" charset="0"/>
                <a:cs typeface="Times New Roman" panose="02020603050405020304" pitchFamily="18" charset="0"/>
              </a:rPr>
              <a:t>齊若蘭（譯）</a:t>
            </a:r>
            <a:r>
              <a:rPr lang="en-US" altLang="zh-TW" dirty="0" smtClean="0">
                <a:latin typeface="Times New Roman" panose="02020603050405020304" pitchFamily="18" charset="0"/>
                <a:cs typeface="Times New Roman" panose="02020603050405020304" pitchFamily="18" charset="0"/>
              </a:rPr>
              <a:t>(1995)</a:t>
            </a:r>
            <a:r>
              <a:rPr lang="zh-TW" altLang="en-US"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第五項修練</a:t>
            </a:r>
            <a:r>
              <a:rPr lang="en-US" altLang="zh-TW" b="1" dirty="0" smtClean="0">
                <a:latin typeface="Times New Roman" panose="02020603050405020304" pitchFamily="18" charset="0"/>
                <a:cs typeface="Times New Roman" panose="02020603050405020304" pitchFamily="18" charset="0"/>
              </a:rPr>
              <a:t>II</a:t>
            </a:r>
            <a:r>
              <a:rPr lang="zh-TW" altLang="en-US" b="1" dirty="0" smtClean="0">
                <a:latin typeface="Times New Roman" panose="02020603050405020304" pitchFamily="18" charset="0"/>
                <a:cs typeface="Times New Roman" panose="02020603050405020304" pitchFamily="18" charset="0"/>
              </a:rPr>
              <a:t>實踐篇（上）</a:t>
            </a:r>
            <a:r>
              <a:rPr lang="en-US" altLang="zh-TW" b="1" dirty="0" smtClean="0">
                <a:latin typeface="Times New Roman" panose="02020603050405020304" pitchFamily="18" charset="0"/>
                <a:cs typeface="Times New Roman" panose="02020603050405020304" pitchFamily="18" charset="0"/>
              </a:rPr>
              <a:t>––</a:t>
            </a:r>
            <a:r>
              <a:rPr lang="zh-TW" altLang="en-US" b="1" dirty="0" smtClean="0">
                <a:latin typeface="Times New Roman" panose="02020603050405020304" pitchFamily="18" charset="0"/>
                <a:cs typeface="Times New Roman" panose="02020603050405020304" pitchFamily="18" charset="0"/>
              </a:rPr>
              <a:t>思考、演練與超</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越</a:t>
            </a:r>
            <a:r>
              <a:rPr lang="zh-TW" altLang="en-US" dirty="0" smtClean="0">
                <a:latin typeface="Times New Roman" panose="02020603050405020304" pitchFamily="18" charset="0"/>
                <a:cs typeface="Times New Roman" panose="02020603050405020304" pitchFamily="18" charset="0"/>
              </a:rPr>
              <a:t>（原作者：</a:t>
            </a:r>
            <a:r>
              <a:rPr lang="en-US" altLang="zh-TW" dirty="0" smtClean="0">
                <a:latin typeface="Times New Roman" panose="02020603050405020304" pitchFamily="18" charset="0"/>
                <a:cs typeface="Times New Roman" panose="02020603050405020304" pitchFamily="18" charset="0"/>
              </a:rPr>
              <a:t>Peter M. </a:t>
            </a:r>
            <a:r>
              <a:rPr lang="en-US" altLang="zh-TW" dirty="0" err="1" smtClean="0">
                <a:latin typeface="Times New Roman" panose="02020603050405020304" pitchFamily="18" charset="0"/>
                <a:cs typeface="Times New Roman" panose="02020603050405020304" pitchFamily="18" charset="0"/>
              </a:rPr>
              <a:t>Senge</a:t>
            </a:r>
            <a:r>
              <a:rPr lang="zh-TW" altLang="en-US" dirty="0" smtClean="0">
                <a:latin typeface="Times New Roman" panose="02020603050405020304" pitchFamily="18" charset="0"/>
                <a:cs typeface="Times New Roman" panose="02020603050405020304" pitchFamily="18" charset="0"/>
              </a:rPr>
              <a:t>等人）。臺北市：天下文化。（原著</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出版年：</a:t>
            </a:r>
            <a:r>
              <a:rPr lang="en-US" altLang="zh-TW" dirty="0" smtClean="0">
                <a:latin typeface="Times New Roman" panose="02020603050405020304" pitchFamily="18" charset="0"/>
                <a:cs typeface="Times New Roman" panose="02020603050405020304" pitchFamily="18" charset="0"/>
              </a:rPr>
              <a:t>1994</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0" indent="0">
              <a:lnSpc>
                <a:spcPts val="2000"/>
              </a:lnSpc>
              <a:buNone/>
            </a:pPr>
            <a:r>
              <a:rPr lang="zh-TW" altLang="zh-TW" dirty="0" smtClean="0">
                <a:latin typeface="Times New Roman" panose="02020603050405020304" pitchFamily="18" charset="0"/>
                <a:cs typeface="Times New Roman" panose="02020603050405020304" pitchFamily="18" charset="0"/>
              </a:rPr>
              <a:t>潘慧玲</a:t>
            </a:r>
            <a:r>
              <a:rPr lang="en-US" altLang="zh-TW" dirty="0">
                <a:latin typeface="Times New Roman" panose="02020603050405020304" pitchFamily="18" charset="0"/>
                <a:cs typeface="Times New Roman" panose="02020603050405020304" pitchFamily="18" charset="0"/>
              </a:rPr>
              <a:t>(2015)</a:t>
            </a:r>
            <a:r>
              <a:rPr lang="zh-TW" altLang="zh-TW" dirty="0">
                <a:latin typeface="Times New Roman" panose="02020603050405020304" pitchFamily="18" charset="0"/>
                <a:cs typeface="Times New Roman" panose="02020603050405020304" pitchFamily="18" charset="0"/>
              </a:rPr>
              <a:t>。學習共同體公開觀課紀錄表（丙），載於</a:t>
            </a:r>
            <a:r>
              <a:rPr lang="zh-TW" altLang="zh-TW" b="1" dirty="0">
                <a:latin typeface="Times New Roman" panose="02020603050405020304" pitchFamily="18" charset="0"/>
                <a:cs typeface="Times New Roman" panose="02020603050405020304" pitchFamily="18" charset="0"/>
              </a:rPr>
              <a:t>學習領導</a:t>
            </a:r>
            <a:r>
              <a:rPr lang="zh-TW" altLang="zh-TW" b="1" dirty="0" smtClean="0">
                <a:latin typeface="Times New Roman" panose="02020603050405020304" pitchFamily="18" charset="0"/>
                <a:cs typeface="Times New Roman" panose="02020603050405020304" pitchFamily="18" charset="0"/>
              </a:rPr>
              <a:t>與</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a:t>
            </a:r>
            <a:r>
              <a:rPr lang="zh-TW" altLang="zh-TW" b="1" dirty="0" smtClean="0">
                <a:latin typeface="Times New Roman" panose="02020603050405020304" pitchFamily="18" charset="0"/>
                <a:cs typeface="Times New Roman" panose="02020603050405020304" pitchFamily="18" charset="0"/>
              </a:rPr>
              <a:t>學習</a:t>
            </a:r>
            <a:r>
              <a:rPr lang="zh-TW" altLang="zh-TW" b="1" dirty="0">
                <a:latin typeface="Times New Roman" panose="02020603050405020304" pitchFamily="18" charset="0"/>
                <a:cs typeface="Times New Roman" panose="02020603050405020304" pitchFamily="18" charset="0"/>
              </a:rPr>
              <a:t>共同體計畫</a:t>
            </a:r>
            <a:r>
              <a:rPr lang="zh-TW" altLang="zh-TW" dirty="0">
                <a:latin typeface="Times New Roman" panose="02020603050405020304" pitchFamily="18" charset="0"/>
                <a:cs typeface="Times New Roman" panose="02020603050405020304" pitchFamily="18" charset="0"/>
              </a:rPr>
              <a:t>網站</a:t>
            </a:r>
            <a:r>
              <a:rPr lang="zh-TW" altLang="zh-TW" b="1"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https</a:t>
            </a:r>
            <a:r>
              <a:rPr lang="en-US" altLang="zh-TW" dirty="0">
                <a:latin typeface="Times New Roman" panose="02020603050405020304" pitchFamily="18" charset="0"/>
                <a:cs typeface="Times New Roman" panose="02020603050405020304" pitchFamily="18" charset="0"/>
              </a:rPr>
              <a:t>:// sites.google.com/site</a:t>
            </a:r>
            <a:r>
              <a:rPr lang="en-US" altLang="zh-TW" dirty="0" smtClean="0">
                <a:latin typeface="Times New Roman" panose="02020603050405020304" pitchFamily="18" charset="0"/>
                <a:cs typeface="Times New Roman" panose="02020603050405020304" pitchFamily="18" charset="0"/>
              </a:rPr>
              <a:t>/</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learningcommunityintw</a:t>
            </a:r>
            <a:r>
              <a:rPr lang="en-US" altLang="zh-TW" dirty="0" smtClean="0">
                <a:latin typeface="Times New Roman" panose="02020603050405020304" pitchFamily="18" charset="0"/>
                <a:cs typeface="Times New Roman" panose="02020603050405020304" pitchFamily="18" charset="0"/>
              </a:rPr>
              <a:t>/resource/</a:t>
            </a:r>
            <a:r>
              <a:rPr lang="en-US" altLang="zh-TW" dirty="0" err="1" smtClean="0">
                <a:latin typeface="Times New Roman" panose="02020603050405020304" pitchFamily="18" charset="0"/>
                <a:cs typeface="Times New Roman" panose="02020603050405020304" pitchFamily="18" charset="0"/>
              </a:rPr>
              <a:t>formresources</a:t>
            </a:r>
            <a:r>
              <a:rPr lang="en-US" altLang="zh-TW" dirty="0" smtClean="0">
                <a:latin typeface="Times New Roman" panose="02020603050405020304" pitchFamily="18" charset="0"/>
                <a:cs typeface="Times New Roman" panose="02020603050405020304" pitchFamily="18" charset="0"/>
              </a:rPr>
              <a:t>/download</a:t>
            </a:r>
            <a:r>
              <a:rPr lang="zh-TW" altLang="zh-TW"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0" indent="0">
              <a:lnSpc>
                <a:spcPts val="2000"/>
              </a:lnSpc>
              <a:buNone/>
            </a:pPr>
            <a:r>
              <a:rPr lang="zh-TW" altLang="en-US" dirty="0">
                <a:cs typeface="Times New Roman" panose="02020603050405020304" pitchFamily="18" charset="0"/>
              </a:rPr>
              <a:t>劉琳紅（譯）</a:t>
            </a:r>
            <a:r>
              <a:rPr lang="en-US" altLang="zh-TW" dirty="0">
                <a:cs typeface="Times New Roman" panose="02020603050405020304" pitchFamily="18" charset="0"/>
              </a:rPr>
              <a:t>(2016)</a:t>
            </a:r>
            <a:r>
              <a:rPr lang="zh-TW" altLang="en-US" dirty="0">
                <a:cs typeface="Times New Roman" panose="02020603050405020304" pitchFamily="18" charset="0"/>
              </a:rPr>
              <a:t>。</a:t>
            </a:r>
            <a:r>
              <a:rPr lang="zh-TW" altLang="en-US" b="1" dirty="0">
                <a:cs typeface="Times New Roman" panose="02020603050405020304" pitchFamily="18" charset="0"/>
              </a:rPr>
              <a:t>教師如何提高學生小組合作學習效率</a:t>
            </a:r>
            <a:r>
              <a:rPr lang="zh-TW" altLang="en-US" dirty="0">
                <a:cs typeface="Times New Roman" panose="02020603050405020304" pitchFamily="18" charset="0"/>
              </a:rPr>
              <a:t>（原作者</a:t>
            </a:r>
            <a:r>
              <a:rPr lang="zh-TW" altLang="en-US" dirty="0" smtClean="0">
                <a:cs typeface="Times New Roman" panose="02020603050405020304" pitchFamily="18" charset="0"/>
              </a:rPr>
              <a:t>：</a:t>
            </a:r>
            <a:r>
              <a:rPr lang="en-US" altLang="zh-TW" dirty="0" smtClean="0">
                <a:cs typeface="Times New Roman" panose="02020603050405020304" pitchFamily="18" charset="0"/>
              </a:rPr>
              <a:t/>
            </a:r>
            <a:br>
              <a:rPr lang="en-US" altLang="zh-TW" dirty="0" smtClean="0">
                <a:cs typeface="Times New Roman" panose="02020603050405020304" pitchFamily="18" charset="0"/>
              </a:rPr>
            </a:br>
            <a:r>
              <a:rPr lang="zh-TW" altLang="en-US" dirty="0" smtClean="0">
                <a:cs typeface="Times New Roman" panose="02020603050405020304" pitchFamily="18" charset="0"/>
              </a:rPr>
              <a:t>    </a:t>
            </a:r>
            <a:r>
              <a:rPr lang="en-US" altLang="zh-TW" dirty="0" smtClean="0">
                <a:cs typeface="Times New Roman" panose="02020603050405020304" pitchFamily="18" charset="0"/>
              </a:rPr>
              <a:t>Nancy </a:t>
            </a:r>
            <a:r>
              <a:rPr lang="en-US" altLang="zh-TW" dirty="0">
                <a:cs typeface="Times New Roman" panose="02020603050405020304" pitchFamily="18" charset="0"/>
              </a:rPr>
              <a:t>Frey</a:t>
            </a:r>
            <a:r>
              <a:rPr lang="zh-TW" altLang="en-US" dirty="0">
                <a:cs typeface="Times New Roman" panose="02020603050405020304" pitchFamily="18" charset="0"/>
              </a:rPr>
              <a:t>等人）。北京：中國青年出版社。（原著出版年</a:t>
            </a:r>
            <a:r>
              <a:rPr lang="zh-TW" altLang="en-US" dirty="0" smtClean="0">
                <a:cs typeface="Times New Roman" panose="02020603050405020304" pitchFamily="18" charset="0"/>
              </a:rPr>
              <a:t>：</a:t>
            </a:r>
            <a:r>
              <a:rPr lang="en-US" altLang="zh-TW" dirty="0" smtClean="0">
                <a:cs typeface="Times New Roman" panose="02020603050405020304" pitchFamily="18" charset="0"/>
              </a:rPr>
              <a:t/>
            </a:r>
            <a:br>
              <a:rPr lang="en-US" altLang="zh-TW" dirty="0" smtClean="0">
                <a:cs typeface="Times New Roman" panose="02020603050405020304" pitchFamily="18" charset="0"/>
              </a:rPr>
            </a:br>
            <a:r>
              <a:rPr lang="zh-TW" altLang="en-US" dirty="0" smtClean="0">
                <a:cs typeface="Times New Roman" panose="02020603050405020304" pitchFamily="18" charset="0"/>
              </a:rPr>
              <a:t>    </a:t>
            </a:r>
            <a:r>
              <a:rPr lang="en-US" altLang="zh-TW" dirty="0" smtClean="0">
                <a:cs typeface="Times New Roman" panose="02020603050405020304" pitchFamily="18" charset="0"/>
              </a:rPr>
              <a:t>2009</a:t>
            </a:r>
            <a:r>
              <a:rPr lang="zh-TW" altLang="en-US" dirty="0" smtClean="0">
                <a:cs typeface="Times New Roman" panose="02020603050405020304" pitchFamily="18" charset="0"/>
              </a:rPr>
              <a:t>）</a:t>
            </a:r>
            <a:r>
              <a:rPr lang="zh-TW" altLang="en-US" dirty="0" smtClean="0"/>
              <a:t>。</a:t>
            </a:r>
            <a:endParaRPr lang="en-US" altLang="zh-TW" dirty="0" smtClean="0">
              <a:latin typeface="Times New Roman" panose="02020603050405020304" pitchFamily="18" charset="0"/>
              <a:cs typeface="Times New Roman" panose="02020603050405020304" pitchFamily="18" charset="0"/>
            </a:endParaRPr>
          </a:p>
          <a:p>
            <a:pPr marL="0" indent="0">
              <a:lnSpc>
                <a:spcPts val="2000"/>
              </a:lnSpc>
              <a:buNone/>
            </a:pPr>
            <a:r>
              <a:rPr lang="zh-TW" altLang="en-US" dirty="0" smtClean="0">
                <a:latin typeface="Times New Roman" panose="02020603050405020304" pitchFamily="18" charset="0"/>
                <a:cs typeface="Times New Roman" panose="02020603050405020304" pitchFamily="18" charset="0"/>
              </a:rPr>
              <a:t>賴光真、張民杰、賴文堅、高博銓</a:t>
            </a:r>
            <a:r>
              <a:rPr lang="zh-TW" altLang="en-US" dirty="0">
                <a:latin typeface="Times New Roman" panose="02020603050405020304" pitchFamily="18" charset="0"/>
                <a:cs typeface="Times New Roman" panose="02020603050405020304" pitchFamily="18" charset="0"/>
              </a:rPr>
              <a:t>（譯</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(2017)</a:t>
            </a:r>
            <a:r>
              <a:rPr lang="zh-TW" altLang="en-US"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高效能教師的七</a:t>
            </a:r>
            <a:r>
              <a:rPr lang="zh-TW" altLang="en-US" b="1" dirty="0" smtClean="0">
                <a:latin typeface="Times New Roman" panose="02020603050405020304" pitchFamily="18" charset="0"/>
                <a:cs typeface="Times New Roman" panose="02020603050405020304" pitchFamily="18" charset="0"/>
              </a:rPr>
              <a:t>個</a:t>
            </a:r>
            <a:r>
              <a:rPr lang="en-US" altLang="zh-TW" b="1" dirty="0" smtClean="0">
                <a:latin typeface="Times New Roman" panose="02020603050405020304" pitchFamily="18" charset="0"/>
                <a:cs typeface="Times New Roman" panose="02020603050405020304" pitchFamily="18" charset="0"/>
              </a:rPr>
              <a:t/>
            </a:r>
            <a:br>
              <a:rPr lang="en-US" altLang="zh-TW" b="1" dirty="0" smtClean="0">
                <a:latin typeface="Times New Roman" panose="02020603050405020304" pitchFamily="18" charset="0"/>
                <a:cs typeface="Times New Roman" panose="02020603050405020304" pitchFamily="18" charset="0"/>
              </a:rPr>
            </a:br>
            <a:r>
              <a:rPr lang="zh-TW" altLang="en-US" b="1" dirty="0" smtClean="0">
                <a:latin typeface="Times New Roman" panose="02020603050405020304" pitchFamily="18" charset="0"/>
                <a:cs typeface="Times New Roman" panose="02020603050405020304" pitchFamily="18" charset="0"/>
              </a:rPr>
              <a:t>        成功訣竅</a:t>
            </a:r>
            <a:r>
              <a:rPr lang="zh-TW" altLang="en-US" dirty="0">
                <a:latin typeface="Times New Roman" panose="02020603050405020304" pitchFamily="18" charset="0"/>
                <a:cs typeface="Times New Roman" panose="02020603050405020304" pitchFamily="18" charset="0"/>
              </a:rPr>
              <a:t>（原作者</a:t>
            </a:r>
            <a:r>
              <a:rPr lang="zh-TW" altLang="en-US" dirty="0" smtClean="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Jeff C. Marshall </a:t>
            </a:r>
            <a:r>
              <a:rPr lang="zh-TW" altLang="en-US" dirty="0">
                <a:latin typeface="Times New Roman" panose="02020603050405020304" pitchFamily="18" charset="0"/>
                <a:cs typeface="Times New Roman" panose="02020603050405020304" pitchFamily="18" charset="0"/>
              </a:rPr>
              <a:t>）。臺北市：</a:t>
            </a:r>
            <a:r>
              <a:rPr lang="zh-TW" altLang="en-US" dirty="0" smtClean="0">
                <a:latin typeface="Times New Roman" panose="02020603050405020304" pitchFamily="18" charset="0"/>
                <a:cs typeface="Times New Roman" panose="02020603050405020304" pitchFamily="18" charset="0"/>
              </a:rPr>
              <a:t>五南</a:t>
            </a:r>
            <a:r>
              <a:rPr lang="zh-TW" altLang="en-US" dirty="0">
                <a:latin typeface="Times New Roman" panose="02020603050405020304" pitchFamily="18" charset="0"/>
                <a:cs typeface="Times New Roman" panose="02020603050405020304" pitchFamily="18" charset="0"/>
              </a:rPr>
              <a:t>。</a:t>
            </a:r>
            <a:endParaRPr lang="zh-TW" altLang="zh-TW" dirty="0" smtClean="0">
              <a:latin typeface="Times New Roman" panose="02020603050405020304" pitchFamily="18" charset="0"/>
              <a:cs typeface="Times New Roman" panose="02020603050405020304" pitchFamily="18" charset="0"/>
            </a:endParaRPr>
          </a:p>
          <a:p>
            <a:pPr marL="0" indent="0">
              <a:lnSpc>
                <a:spcPts val="2000"/>
              </a:lnSpc>
              <a:buNone/>
            </a:pPr>
            <a:r>
              <a:rPr lang="en-US" altLang="zh-TW" dirty="0" smtClean="0">
                <a:latin typeface="Times New Roman" panose="02020603050405020304" pitchFamily="18" charset="0"/>
                <a:cs typeface="Times New Roman" panose="02020603050405020304" pitchFamily="18" charset="0"/>
              </a:rPr>
              <a:t>Grimm</a:t>
            </a:r>
            <a:r>
              <a:rPr lang="en-US" altLang="zh-TW" dirty="0">
                <a:latin typeface="Times New Roman" panose="02020603050405020304" pitchFamily="18" charset="0"/>
                <a:cs typeface="Times New Roman" panose="02020603050405020304" pitchFamily="18" charset="0"/>
              </a:rPr>
              <a:t>, E.D., &amp;</a:t>
            </a:r>
            <a:r>
              <a:rPr lang="en-US" altLang="zh-TW" dirty="0" err="1">
                <a:latin typeface="Times New Roman" panose="02020603050405020304" pitchFamily="18" charset="0"/>
                <a:cs typeface="Times New Roman" panose="02020603050405020304" pitchFamily="18" charset="0"/>
              </a:rPr>
              <a:t>Kaufman,T</a:t>
            </a:r>
            <a:r>
              <a:rPr lang="en-US" altLang="zh-TW" dirty="0">
                <a:latin typeface="Times New Roman" panose="02020603050405020304" pitchFamily="18" charset="0"/>
                <a:cs typeface="Times New Roman" panose="02020603050405020304" pitchFamily="18" charset="0"/>
              </a:rPr>
              <a:t>. and Doty, D.(2014). Rethinking classroom : </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Flipped </a:t>
            </a:r>
            <a:r>
              <a:rPr lang="en-US" altLang="zh-TW" dirty="0">
                <a:latin typeface="Times New Roman" panose="02020603050405020304" pitchFamily="18" charset="0"/>
                <a:cs typeface="Times New Roman" panose="02020603050405020304" pitchFamily="18" charset="0"/>
              </a:rPr>
              <a:t>peer </a:t>
            </a:r>
            <a:r>
              <a:rPr lang="en-US" altLang="zh-TW" dirty="0" smtClean="0">
                <a:latin typeface="Times New Roman" panose="02020603050405020304" pitchFamily="18" charset="0"/>
                <a:cs typeface="Times New Roman" panose="02020603050405020304" pitchFamily="18" charset="0"/>
              </a:rPr>
              <a:t>observation leads </a:t>
            </a:r>
            <a:r>
              <a:rPr lang="en-US" altLang="zh-TW" dirty="0">
                <a:latin typeface="Times New Roman" panose="02020603050405020304" pitchFamily="18" charset="0"/>
                <a:cs typeface="Times New Roman" panose="02020603050405020304" pitchFamily="18" charset="0"/>
              </a:rPr>
              <a:t>to </a:t>
            </a:r>
            <a:r>
              <a:rPr lang="en-US" altLang="zh-TW" dirty="0" smtClean="0">
                <a:latin typeface="Times New Roman" panose="02020603050405020304" pitchFamily="18" charset="0"/>
                <a:cs typeface="Times New Roman" panose="02020603050405020304" pitchFamily="18" charset="0"/>
              </a:rPr>
              <a:t>job-embedded </a:t>
            </a:r>
            <a:r>
              <a:rPr lang="en-US" altLang="zh-TW" dirty="0">
                <a:latin typeface="Times New Roman" panose="02020603050405020304" pitchFamily="18" charset="0"/>
                <a:cs typeface="Times New Roman" panose="02020603050405020304" pitchFamily="18" charset="0"/>
              </a:rPr>
              <a:t>teacher learning. </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Educational Leadership,71</a:t>
            </a:r>
            <a:r>
              <a:rPr lang="en-US" altLang="zh-TW" dirty="0" smtClean="0">
                <a:latin typeface="Times New Roman" panose="02020603050405020304" pitchFamily="18" charset="0"/>
                <a:cs typeface="Times New Roman" panose="02020603050405020304" pitchFamily="18" charset="0"/>
              </a:rPr>
              <a:t>(8</a:t>
            </a:r>
            <a:r>
              <a:rPr lang="en-US" altLang="zh-TW" dirty="0">
                <a:latin typeface="Times New Roman" panose="02020603050405020304" pitchFamily="18" charset="0"/>
                <a:cs typeface="Times New Roman" panose="02020603050405020304" pitchFamily="18" charset="0"/>
              </a:rPr>
              <a:t>),24-29.</a:t>
            </a:r>
            <a:endParaRPr lang="zh-TW" altLang="zh-TW" dirty="0">
              <a:latin typeface="Times New Roman" panose="02020603050405020304" pitchFamily="18" charset="0"/>
              <a:cs typeface="Times New Roman" panose="02020603050405020304" pitchFamily="18" charset="0"/>
            </a:endParaRPr>
          </a:p>
          <a:p>
            <a:pPr marL="0" indent="0">
              <a:lnSpc>
                <a:spcPts val="2000"/>
              </a:lnSpc>
              <a:buNone/>
            </a:pPr>
            <a:r>
              <a:rPr lang="en-US" altLang="zh-TW" dirty="0">
                <a:latin typeface="Times New Roman" panose="02020603050405020304" pitchFamily="18" charset="0"/>
                <a:cs typeface="Times New Roman" panose="02020603050405020304" pitchFamily="18" charset="0"/>
              </a:rPr>
              <a:t>Kaufman, T. E. &amp; Grimm, E. D.(2013). </a:t>
            </a:r>
            <a:r>
              <a:rPr lang="en-US" altLang="zh-TW" i="1" dirty="0">
                <a:latin typeface="Times New Roman" panose="02020603050405020304" pitchFamily="18" charset="0"/>
                <a:cs typeface="Times New Roman" panose="02020603050405020304" pitchFamily="18" charset="0"/>
              </a:rPr>
              <a:t>The transparent teacher: Taking </a:t>
            </a:r>
            <a:r>
              <a:rPr lang="en-US" altLang="zh-TW" i="1" dirty="0" smtClean="0">
                <a:latin typeface="Times New Roman" panose="02020603050405020304" pitchFamily="18" charset="0"/>
                <a:cs typeface="Times New Roman" panose="02020603050405020304" pitchFamily="18" charset="0"/>
              </a:rPr>
              <a:t/>
            </a:r>
            <a:br>
              <a:rPr lang="en-US" altLang="zh-TW" i="1" dirty="0" smtClean="0">
                <a:latin typeface="Times New Roman" panose="02020603050405020304" pitchFamily="18" charset="0"/>
                <a:cs typeface="Times New Roman" panose="02020603050405020304" pitchFamily="18" charset="0"/>
              </a:rPr>
            </a:br>
            <a:r>
              <a:rPr lang="zh-TW" altLang="en-US" i="1"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charge </a:t>
            </a:r>
            <a:r>
              <a:rPr lang="en-US" altLang="zh-TW" i="1" dirty="0">
                <a:latin typeface="Times New Roman" panose="02020603050405020304" pitchFamily="18" charset="0"/>
                <a:cs typeface="Times New Roman" panose="02020603050405020304" pitchFamily="18" charset="0"/>
              </a:rPr>
              <a:t>of your </a:t>
            </a:r>
            <a:r>
              <a:rPr lang="en-US" altLang="zh-TW" i="1" dirty="0" smtClean="0">
                <a:latin typeface="Times New Roman" panose="02020603050405020304" pitchFamily="18" charset="0"/>
                <a:cs typeface="Times New Roman" panose="02020603050405020304" pitchFamily="18" charset="0"/>
              </a:rPr>
              <a:t>instruction with peer-collected </a:t>
            </a:r>
            <a:r>
              <a:rPr lang="en-US" altLang="zh-TW" i="1" dirty="0">
                <a:latin typeface="Times New Roman" panose="02020603050405020304" pitchFamily="18" charset="0"/>
                <a:cs typeface="Times New Roman" panose="02020603050405020304" pitchFamily="18" charset="0"/>
              </a:rPr>
              <a:t>classroom data. </a:t>
            </a:r>
            <a:r>
              <a:rPr lang="en-US" altLang="zh-TW" dirty="0">
                <a:latin typeface="Times New Roman" panose="02020603050405020304" pitchFamily="18" charset="0"/>
                <a:cs typeface="Times New Roman" panose="02020603050405020304" pitchFamily="18" charset="0"/>
              </a:rPr>
              <a:t>San </a:t>
            </a:r>
            <a:r>
              <a:rPr lang="en-US" altLang="zh-TW" dirty="0" smtClean="0">
                <a:latin typeface="Times New Roman" panose="02020603050405020304" pitchFamily="18" charset="0"/>
                <a:cs typeface="Times New Roman" panose="02020603050405020304" pitchFamily="18" charset="0"/>
              </a:rPr>
              <a:t/>
            </a:r>
            <a:br>
              <a:rPr lang="en-US" altLang="zh-TW" dirty="0" smtClean="0">
                <a:latin typeface="Times New Roman" panose="02020603050405020304" pitchFamily="18" charset="0"/>
                <a:cs typeface="Times New Roman" panose="02020603050405020304" pitchFamily="18" charset="0"/>
              </a:rPr>
            </a:b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Francisco</a:t>
            </a:r>
            <a:r>
              <a:rPr lang="en-US" altLang="zh-TW" dirty="0">
                <a:latin typeface="Times New Roman" panose="02020603050405020304" pitchFamily="18" charset="0"/>
                <a:cs typeface="Times New Roman" panose="02020603050405020304" pitchFamily="18" charset="0"/>
              </a:rPr>
              <a:t>, CA: John Wiley &amp; </a:t>
            </a:r>
            <a:r>
              <a:rPr lang="en-US" altLang="zh-TW" dirty="0" smtClean="0">
                <a:latin typeface="Times New Roman" panose="02020603050405020304" pitchFamily="18" charset="0"/>
                <a:cs typeface="Times New Roman" panose="02020603050405020304" pitchFamily="18" charset="0"/>
              </a:rPr>
              <a:t>Sons</a:t>
            </a:r>
            <a:r>
              <a:rPr lang="en-US" altLang="zh-TW" dirty="0">
                <a:latin typeface="Times New Roman" panose="02020603050405020304" pitchFamily="18" charset="0"/>
                <a:cs typeface="Times New Roman" panose="02020603050405020304" pitchFamily="18" charset="0"/>
              </a:rPr>
              <a:t>, Inc</a:t>
            </a:r>
            <a:r>
              <a:rPr lang="en-US" altLang="zh-TW" dirty="0" smtClean="0">
                <a:latin typeface="Times New Roman" panose="02020603050405020304" pitchFamily="18" charset="0"/>
                <a:cs typeface="Times New Roman" panose="02020603050405020304" pitchFamily="18" charset="0"/>
              </a:rPr>
              <a:t>.</a:t>
            </a:r>
            <a:endParaRPr lang="zh-TW"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A8B67E14-F284-4125-9F1B-60564082CD3B}" type="slidenum">
              <a:rPr lang="zh-TW" altLang="en-US" smtClean="0"/>
              <a:pPr/>
              <a:t>69</a:t>
            </a:fld>
            <a:endParaRPr lang="zh-TW" altLang="en-US"/>
          </a:p>
        </p:txBody>
      </p:sp>
    </p:spTree>
    <p:extLst>
      <p:ext uri="{BB962C8B-B14F-4D97-AF65-F5344CB8AC3E}">
        <p14:creationId xmlns:p14="http://schemas.microsoft.com/office/powerpoint/2010/main" val="55727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342900" y="4960137"/>
            <a:ext cx="8515350" cy="1463040"/>
          </a:xfrm>
        </p:spPr>
        <p:txBody>
          <a:bodyPr/>
          <a:lstStyle/>
          <a:p>
            <a:r>
              <a:rPr lang="zh-TW" altLang="en-US" dirty="0" smtClean="0"/>
              <a:t>感謝您的聆聽</a:t>
            </a:r>
            <a:endParaRPr lang="zh-TW" altLang="en-US" dirty="0"/>
          </a:p>
        </p:txBody>
      </p:sp>
    </p:spTree>
    <p:extLst>
      <p:ext uri="{BB962C8B-B14F-4D97-AF65-F5344CB8AC3E}">
        <p14:creationId xmlns:p14="http://schemas.microsoft.com/office/powerpoint/2010/main" val="2365559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417" y="514524"/>
            <a:ext cx="3823412" cy="3823412"/>
          </a:xfrm>
        </p:spPr>
      </p:pic>
      <p:sp>
        <p:nvSpPr>
          <p:cNvPr id="8" name="文字方塊 7"/>
          <p:cNvSpPr txBox="1"/>
          <p:nvPr/>
        </p:nvSpPr>
        <p:spPr>
          <a:xfrm>
            <a:off x="1077927" y="4673626"/>
            <a:ext cx="6670392" cy="1754326"/>
          </a:xfrm>
          <a:prstGeom prst="rect">
            <a:avLst/>
          </a:prstGeom>
          <a:noFill/>
        </p:spPr>
        <p:txBody>
          <a:bodyPr wrap="square" rtlCol="0">
            <a:spAutoFit/>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Facebook</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搜尋：</a:t>
            </a:r>
            <a:r>
              <a:rPr lang="en-US" altLang="zh-TW"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TDO108</a:t>
            </a:r>
            <a:endParaRPr lang="zh-TW" altLang="en-US" sz="3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://www.facebook.com/groups/TDO108</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reurl.cc/Ye6ZO</a:t>
            </a:r>
          </a:p>
        </p:txBody>
      </p:sp>
    </p:spTree>
    <p:extLst>
      <p:ext uri="{BB962C8B-B14F-4D97-AF65-F5344CB8AC3E}">
        <p14:creationId xmlns:p14="http://schemas.microsoft.com/office/powerpoint/2010/main" val="428901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0363" y="1058940"/>
            <a:ext cx="7954357" cy="5686084"/>
          </a:xfrm>
        </p:spPr>
        <p:txBody>
          <a:bodyPr>
            <a:normAutofit fontScale="92500" lnSpcReduction="20000"/>
          </a:bodyPr>
          <a:lstStyle/>
          <a:p>
            <a:pPr marL="0" indent="0">
              <a:buClr>
                <a:schemeClr val="tx1"/>
              </a:buClr>
              <a:buNone/>
            </a:pPr>
            <a:r>
              <a:rPr lang="zh-TW" altLang="en-US" sz="3200" b="1" dirty="0" smtClean="0">
                <a:latin typeface="Times New Roman" panose="02020603050405020304" pitchFamily="18" charset="0"/>
                <a:cs typeface="Times New Roman" panose="02020603050405020304" pitchFamily="18" charset="0"/>
              </a:rPr>
              <a:t>一、</a:t>
            </a:r>
            <a:r>
              <a:rPr lang="zh-TW" altLang="en-US" sz="3200" b="1" spc="100" dirty="0" smtClean="0">
                <a:latin typeface="Times New Roman" panose="02020603050405020304" pitchFamily="18" charset="0"/>
                <a:cs typeface="Times New Roman" panose="02020603050405020304" pitchFamily="18" charset="0"/>
              </a:rPr>
              <a:t>焦點問題的初步形成</a:t>
            </a:r>
            <a:endParaRPr lang="en-US" altLang="zh-TW" sz="3200" b="1" spc="100" dirty="0" smtClean="0">
              <a:latin typeface="Times New Roman" panose="02020603050405020304" pitchFamily="18" charset="0"/>
              <a:cs typeface="Times New Roman" panose="02020603050405020304" pitchFamily="18" charset="0"/>
            </a:endParaRPr>
          </a:p>
          <a:p>
            <a:pPr marL="0" indent="-990600">
              <a:buNone/>
            </a:pPr>
            <a:r>
              <a:rPr lang="zh-TW" altLang="en-US" sz="2800" dirty="0" smtClean="0"/>
              <a:t>焦點問題</a:t>
            </a:r>
            <a:r>
              <a:rPr lang="en-US" altLang="zh-TW" sz="2800" dirty="0" smtClean="0">
                <a:latin typeface="Times New Roman" pitchFamily="18" charset="0"/>
                <a:cs typeface="Times New Roman" pitchFamily="18" charset="0"/>
              </a:rPr>
              <a:t>(focus questions)</a:t>
            </a:r>
            <a:r>
              <a:rPr lang="zh-TW" altLang="en-US" sz="2800" dirty="0" smtClean="0"/>
              <a:t>是教師</a:t>
            </a:r>
            <a:r>
              <a:rPr lang="zh-TW" altLang="en-US" sz="2800" dirty="0" smtClean="0">
                <a:solidFill>
                  <a:srgbClr val="FF0000"/>
                </a:solidFill>
              </a:rPr>
              <a:t>好奇、最想知道、尚未解決或尚無</a:t>
            </a:r>
            <a:r>
              <a:rPr lang="zh-TW" altLang="en-US" sz="2800" dirty="0" smtClean="0">
                <a:solidFill>
                  <a:srgbClr val="FF0000"/>
                </a:solidFill>
              </a:rPr>
              <a:t>答案、想要分享、</a:t>
            </a:r>
            <a:r>
              <a:rPr lang="zh-TW" altLang="en-US" sz="2800" dirty="0" smtClean="0">
                <a:solidFill>
                  <a:srgbClr val="0033CC"/>
                </a:solidFill>
              </a:rPr>
              <a:t>需要</a:t>
            </a:r>
            <a:r>
              <a:rPr lang="zh-TW" altLang="en-US" sz="2800" dirty="0" smtClean="0">
                <a:solidFill>
                  <a:srgbClr val="0033CC"/>
                </a:solidFill>
              </a:rPr>
              <a:t>靠他人協助觀察蒐集事實</a:t>
            </a:r>
            <a:r>
              <a:rPr lang="zh-TW" altLang="en-US" sz="2800" dirty="0" smtClean="0"/>
              <a:t>的課堂上教與學的相關事項。可依以下方式形成與確定：</a:t>
            </a:r>
            <a:endParaRPr lang="en-US" altLang="zh-TW" sz="2800" dirty="0" smtClean="0">
              <a:latin typeface="Times New Roman" panose="02020603050405020304" pitchFamily="18" charset="0"/>
              <a:cs typeface="Times New Roman" panose="02020603050405020304" pitchFamily="18" charset="0"/>
            </a:endParaRPr>
          </a:p>
          <a:p>
            <a:pPr marL="990600" indent="-990600">
              <a:buNone/>
            </a:pPr>
            <a:r>
              <a:rPr lang="zh-TW" altLang="en-US" sz="2800" dirty="0" smtClean="0">
                <a:latin typeface="Times New Roman" panose="02020603050405020304" pitchFamily="18" charset="0"/>
                <a:cs typeface="Times New Roman" panose="02020603050405020304" pitchFamily="18" charset="0"/>
              </a:rPr>
              <a:t>（一）從教師專業發展規準來加以檢視</a:t>
            </a:r>
            <a:endParaRPr lang="en-US" altLang="zh-TW" sz="2800" dirty="0" smtClean="0">
              <a:latin typeface="Times New Roman" panose="02020603050405020304" pitchFamily="18" charset="0"/>
              <a:cs typeface="Times New Roman" panose="02020603050405020304" pitchFamily="18" charset="0"/>
            </a:endParaRPr>
          </a:p>
          <a:p>
            <a:pPr marL="990600" indent="-990600">
              <a:buNone/>
            </a:pP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二</a:t>
            </a:r>
            <a:r>
              <a:rPr lang="zh-TW" altLang="en-US" sz="2800" dirty="0" smtClean="0">
                <a:latin typeface="Times New Roman" panose="02020603050405020304" pitchFamily="18" charset="0"/>
                <a:cs typeface="Times New Roman" panose="02020603050405020304" pitchFamily="18" charset="0"/>
              </a:rPr>
              <a:t>）從教師知識來加以檢視</a:t>
            </a:r>
            <a:endParaRPr lang="en-US" altLang="zh-TW" sz="2800" dirty="0">
              <a:cs typeface="Times New Roman" panose="02020603050405020304" pitchFamily="18" charset="0"/>
            </a:endParaRPr>
          </a:p>
          <a:p>
            <a:pPr marL="990600" indent="-990600">
              <a:buNone/>
            </a:pP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三</a:t>
            </a:r>
            <a:r>
              <a:rPr lang="zh-TW" altLang="en-US" sz="2800" dirty="0" smtClean="0">
                <a:latin typeface="Times New Roman" panose="02020603050405020304" pitchFamily="18" charset="0"/>
                <a:cs typeface="Times New Roman" panose="02020603050405020304" pitchFamily="18" charset="0"/>
              </a:rPr>
              <a:t>）從教學行動與推理的過程來思考</a:t>
            </a:r>
            <a:r>
              <a:rPr lang="en-US" altLang="zh-TW" sz="2800" dirty="0">
                <a:latin typeface="Times New Roman" panose="02020603050405020304" pitchFamily="18" charset="0"/>
                <a:cs typeface="Times New Roman" panose="02020603050405020304" pitchFamily="18" charset="0"/>
              </a:rPr>
              <a:t/>
            </a:r>
            <a:br>
              <a:rPr lang="en-US" altLang="zh-TW" sz="2800" dirty="0">
                <a:latin typeface="Times New Roman" panose="02020603050405020304" pitchFamily="18" charset="0"/>
                <a:cs typeface="Times New Roman" panose="02020603050405020304" pitchFamily="18" charset="0"/>
              </a:rPr>
            </a:br>
            <a:r>
              <a:rPr lang="en-US" altLang="zh-TW" sz="2800" dirty="0" smtClean="0">
                <a:cs typeface="Times New Roman" panose="02020603050405020304" pitchFamily="18" charset="0"/>
              </a:rPr>
              <a:t>–</a:t>
            </a:r>
            <a:r>
              <a:rPr lang="zh-TW" altLang="en-US" sz="2800" dirty="0">
                <a:cs typeface="Times New Roman" panose="02020603050405020304" pitchFamily="18" charset="0"/>
              </a:rPr>
              <a:t>教師思考與行動</a:t>
            </a:r>
            <a:r>
              <a:rPr lang="zh-TW" altLang="en-US" sz="2800" dirty="0" smtClean="0">
                <a:cs typeface="Times New Roman" panose="02020603050405020304" pitchFamily="18" charset="0"/>
              </a:rPr>
              <a:t>模式</a:t>
            </a:r>
            <a:endParaRPr lang="en-US" altLang="zh-TW" sz="2800" dirty="0" smtClean="0">
              <a:latin typeface="Times New Roman" panose="02020603050405020304" pitchFamily="18" charset="0"/>
              <a:cs typeface="Times New Roman" panose="02020603050405020304" pitchFamily="18" charset="0"/>
            </a:endParaRPr>
          </a:p>
          <a:p>
            <a:pPr marL="990600" indent="-990600">
              <a:buNone/>
            </a:pP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四</a:t>
            </a:r>
            <a:r>
              <a:rPr lang="zh-TW" altLang="en-US" sz="2800" dirty="0" smtClean="0">
                <a:latin typeface="Times New Roman" panose="02020603050405020304" pitchFamily="18" charset="0"/>
                <a:cs typeface="Times New Roman" panose="02020603050405020304" pitchFamily="18" charset="0"/>
              </a:rPr>
              <a:t>）從學校、社群、教師個人推動或實施素養導向的課程與教學創新來思考</a:t>
            </a:r>
            <a:endParaRPr lang="en-US" altLang="zh-TW" sz="2800" dirty="0" smtClean="0">
              <a:latin typeface="Times New Roman" panose="02020603050405020304" pitchFamily="18" charset="0"/>
              <a:cs typeface="Times New Roman" panose="02020603050405020304" pitchFamily="18" charset="0"/>
            </a:endParaRPr>
          </a:p>
          <a:p>
            <a:pPr marL="990600" indent="-990600">
              <a:buNone/>
            </a:pPr>
            <a:r>
              <a:rPr lang="zh-TW" altLang="en-US" sz="2800" dirty="0">
                <a:latin typeface="Times New Roman" panose="02020603050405020304" pitchFamily="18" charset="0"/>
                <a:cs typeface="Times New Roman" panose="02020603050405020304" pitchFamily="18" charset="0"/>
              </a:rPr>
              <a:t>（五</a:t>
            </a:r>
            <a:r>
              <a:rPr lang="zh-TW" altLang="en-US" sz="2800" dirty="0" smtClean="0">
                <a:latin typeface="Times New Roman" panose="02020603050405020304" pitchFamily="18" charset="0"/>
                <a:cs typeface="Times New Roman" panose="02020603050405020304" pitchFamily="18" charset="0"/>
              </a:rPr>
              <a:t>）從</a:t>
            </a:r>
            <a:r>
              <a:rPr lang="zh-TW" altLang="en-US" sz="2800" dirty="0">
                <a:latin typeface="Times New Roman" panose="02020603050405020304" pitchFamily="18" charset="0"/>
                <a:cs typeface="Times New Roman" panose="02020603050405020304" pitchFamily="18" charset="0"/>
              </a:rPr>
              <a:t>教師個人的課程設計、教學轉化、教學經驗、學生特性、課堂師生互動及學習脈絡來</a:t>
            </a:r>
            <a:r>
              <a:rPr lang="zh-TW" altLang="en-US" sz="2800" dirty="0" smtClean="0">
                <a:latin typeface="Times New Roman" panose="02020603050405020304" pitchFamily="18" charset="0"/>
                <a:cs typeface="Times New Roman" panose="02020603050405020304" pitchFamily="18" charset="0"/>
              </a:rPr>
              <a:t>思考</a:t>
            </a:r>
            <a:endParaRPr lang="en-US" altLang="zh-TW" sz="2800" dirty="0" smtClean="0">
              <a:latin typeface="Times New Roman" panose="02020603050405020304" pitchFamily="18" charset="0"/>
              <a:cs typeface="Times New Roman" panose="02020603050405020304" pitchFamily="18" charset="0"/>
            </a:endParaRPr>
          </a:p>
          <a:p>
            <a:pPr marL="990600" indent="-990600">
              <a:spcAft>
                <a:spcPts val="0"/>
              </a:spcAft>
              <a:buNone/>
            </a:pPr>
            <a:r>
              <a:rPr lang="zh-TW" altLang="en-US" sz="2800" dirty="0">
                <a:latin typeface="Times New Roman" panose="02020603050405020304" pitchFamily="18" charset="0"/>
                <a:cs typeface="Times New Roman" panose="02020603050405020304" pitchFamily="18" charset="0"/>
              </a:rPr>
              <a:t>（六）依學生基本學力檢測結果做為觀察焦點</a:t>
            </a:r>
            <a:endParaRPr lang="en-US" altLang="zh-TW" sz="2800"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A8B67E14-F284-4125-9F1B-60564082CD3B}" type="slidenum">
              <a:rPr lang="zh-TW" altLang="en-US" smtClean="0"/>
              <a:pPr/>
              <a:t>7</a:t>
            </a:fld>
            <a:endParaRPr lang="zh-TW" altLang="en-US"/>
          </a:p>
        </p:txBody>
      </p:sp>
      <p:sp>
        <p:nvSpPr>
          <p:cNvPr id="6"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TDO</a:t>
            </a:r>
            <a:r>
              <a:rPr lang="zh-TW" altLang="en-US" dirty="0" smtClean="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348455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7946" y="878013"/>
            <a:ext cx="7451475" cy="5264209"/>
          </a:xfrm>
        </p:spPr>
        <p:txBody>
          <a:bodyPr/>
          <a:lstStyle/>
          <a:p>
            <a:pPr marL="990600" indent="-990600">
              <a:buNone/>
            </a:pPr>
            <a:r>
              <a:rPr lang="zh-TW" altLang="en-US" sz="3200" b="1" dirty="0" smtClean="0">
                <a:latin typeface="Times New Roman" panose="02020603050405020304" pitchFamily="18" charset="0"/>
                <a:cs typeface="Times New Roman" panose="02020603050405020304" pitchFamily="18" charset="0"/>
              </a:rPr>
              <a:t>（一）教師專業發展規準</a:t>
            </a:r>
            <a:endParaRPr lang="en-US" altLang="zh-TW" sz="2800" dirty="0" smtClean="0">
              <a:latin typeface="Times New Roman" panose="02020603050405020304" pitchFamily="18" charset="0"/>
              <a:cs typeface="Times New Roman" panose="02020603050405020304" pitchFamily="18" charset="0"/>
            </a:endParaRPr>
          </a:p>
          <a:p>
            <a:pPr marL="0" indent="0">
              <a:buClrTx/>
              <a:buNone/>
            </a:pPr>
            <a:endParaRPr lang="en-US" altLang="zh-TW" sz="2800" dirty="0">
              <a:latin typeface="Times New Roman" panose="02020603050405020304" pitchFamily="18" charset="0"/>
              <a:cs typeface="Times New Roman" panose="02020603050405020304" pitchFamily="18" charset="0"/>
            </a:endParaRPr>
          </a:p>
          <a:p>
            <a:pPr marL="990600" indent="-990600">
              <a:buNone/>
            </a:pPr>
            <a:endParaRPr lang="en-US" altLang="zh-TW" sz="2800" dirty="0" smtClean="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a:xfrm>
            <a:off x="8208398" y="6498068"/>
            <a:ext cx="730250" cy="260430"/>
          </a:xfrm>
        </p:spPr>
        <p:txBody>
          <a:bodyPr/>
          <a:lstStyle/>
          <a:p>
            <a:fld id="{A8B67E14-F284-4125-9F1B-60564082CD3B}" type="slidenum">
              <a:rPr lang="zh-TW" altLang="en-US" smtClean="0"/>
              <a:pPr/>
              <a:t>8</a:t>
            </a:fld>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629107427"/>
              </p:ext>
            </p:extLst>
          </p:nvPr>
        </p:nvGraphicFramePr>
        <p:xfrm>
          <a:off x="321518" y="1402083"/>
          <a:ext cx="8484329" cy="4858659"/>
        </p:xfrm>
        <a:graphic>
          <a:graphicData uri="http://schemas.openxmlformats.org/drawingml/2006/table">
            <a:tbl>
              <a:tblPr firstRow="1" bandRow="1">
                <a:tableStyleId>{5C22544A-7EE6-4342-B048-85BDC9FD1C3A}</a:tableStyleId>
              </a:tblPr>
              <a:tblGrid>
                <a:gridCol w="3088588">
                  <a:extLst>
                    <a:ext uri="{9D8B030D-6E8A-4147-A177-3AD203B41FA5}">
                      <a16:colId xmlns:a16="http://schemas.microsoft.com/office/drawing/2014/main" val="1855564651"/>
                    </a:ext>
                  </a:extLst>
                </a:gridCol>
                <a:gridCol w="5395741">
                  <a:extLst>
                    <a:ext uri="{9D8B030D-6E8A-4147-A177-3AD203B41FA5}">
                      <a16:colId xmlns:a16="http://schemas.microsoft.com/office/drawing/2014/main" val="186759891"/>
                    </a:ext>
                  </a:extLst>
                </a:gridCol>
              </a:tblGrid>
              <a:tr h="530889">
                <a:tc gridSpan="2">
                  <a:txBody>
                    <a:bodyPr/>
                    <a:lstStyle/>
                    <a:p>
                      <a:pPr algn="ctr"/>
                      <a:r>
                        <a:rPr lang="en-US" altLang="zh-TW" sz="2800" dirty="0" smtClean="0">
                          <a:solidFill>
                            <a:schemeClr val="tx1"/>
                          </a:solidFill>
                          <a:latin typeface="標楷體" panose="03000509000000000000" pitchFamily="65" charset="-120"/>
                          <a:ea typeface="標楷體" panose="03000509000000000000" pitchFamily="65" charset="-120"/>
                        </a:rPr>
                        <a:t>1.</a:t>
                      </a:r>
                      <a:r>
                        <a:rPr lang="zh-TW" altLang="en-US" sz="2800" dirty="0" smtClean="0">
                          <a:solidFill>
                            <a:schemeClr val="tx1"/>
                          </a:solidFill>
                          <a:latin typeface="標楷體" panose="03000509000000000000" pitchFamily="65" charset="-120"/>
                          <a:ea typeface="標楷體" panose="03000509000000000000" pitchFamily="65" charset="-120"/>
                        </a:rPr>
                        <a:t> 教師專業發展規準</a:t>
                      </a:r>
                      <a:r>
                        <a:rPr lang="en-US" altLang="zh-TW" sz="2800" dirty="0" smtClean="0">
                          <a:solidFill>
                            <a:schemeClr val="tx1"/>
                          </a:solidFill>
                          <a:latin typeface="標楷體" panose="03000509000000000000" pitchFamily="65" charset="-120"/>
                          <a:ea typeface="標楷體" panose="03000509000000000000" pitchFamily="65" charset="-120"/>
                        </a:rPr>
                        <a:t>101</a:t>
                      </a:r>
                      <a:r>
                        <a:rPr lang="zh-TW" altLang="en-US" sz="2800" dirty="0" smtClean="0">
                          <a:solidFill>
                            <a:schemeClr val="tx1"/>
                          </a:solidFill>
                          <a:latin typeface="標楷體" panose="03000509000000000000" pitchFamily="65" charset="-120"/>
                          <a:ea typeface="標楷體" panose="03000509000000000000" pitchFamily="65" charset="-120"/>
                        </a:rPr>
                        <a:t>年版</a:t>
                      </a:r>
                      <a:endParaRPr lang="zh-TW" altLang="en-US" sz="2800" dirty="0">
                        <a:solidFill>
                          <a:schemeClr val="tx1"/>
                        </a:solidFill>
                        <a:latin typeface="標楷體" panose="03000509000000000000" pitchFamily="65" charset="-120"/>
                        <a:ea typeface="標楷體" panose="03000509000000000000" pitchFamily="65" charset="-120"/>
                      </a:endParaRPr>
                    </a:p>
                  </a:txBody>
                  <a:tcPr anchor="ctr"/>
                </a:tc>
                <a:tc hMerge="1">
                  <a:txBody>
                    <a:bodyPr/>
                    <a:lstStyle/>
                    <a:p>
                      <a:endParaRPr lang="zh-TW" altLang="en-US"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89989799"/>
                  </a:ext>
                </a:extLst>
              </a:tr>
              <a:tr h="613458">
                <a:tc>
                  <a:txBody>
                    <a:bodyPr/>
                    <a:lstStyle/>
                    <a:p>
                      <a:pPr algn="ctr"/>
                      <a:r>
                        <a:rPr lang="zh-TW" altLang="en-US" sz="2800" b="1" dirty="0" smtClean="0">
                          <a:solidFill>
                            <a:schemeClr val="tx1"/>
                          </a:solidFill>
                          <a:latin typeface="標楷體" panose="03000509000000000000" pitchFamily="65" charset="-120"/>
                          <a:ea typeface="標楷體" panose="03000509000000000000" pitchFamily="65" charset="-120"/>
                        </a:rPr>
                        <a:t>層面</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solidFill>
                      <a:srgbClr val="9DBFBE"/>
                    </a:solidFill>
                  </a:tcPr>
                </a:tc>
                <a:tc>
                  <a:txBody>
                    <a:bodyPr/>
                    <a:lstStyle/>
                    <a:p>
                      <a:pPr algn="ctr"/>
                      <a:r>
                        <a:rPr lang="zh-TW" altLang="en-US" sz="2800" b="1" dirty="0" smtClean="0">
                          <a:solidFill>
                            <a:schemeClr val="tx1"/>
                          </a:solidFill>
                          <a:latin typeface="標楷體" panose="03000509000000000000" pitchFamily="65" charset="-120"/>
                          <a:ea typeface="標楷體" panose="03000509000000000000" pitchFamily="65" charset="-120"/>
                        </a:rPr>
                        <a:t>指標</a:t>
                      </a:r>
                      <a:endParaRPr lang="zh-TW" altLang="en-US" sz="2800" b="1" dirty="0">
                        <a:solidFill>
                          <a:schemeClr val="tx1"/>
                        </a:solidFill>
                        <a:latin typeface="標楷體" panose="03000509000000000000" pitchFamily="65" charset="-120"/>
                        <a:ea typeface="標楷體" panose="03000509000000000000" pitchFamily="65" charset="-120"/>
                      </a:endParaRPr>
                    </a:p>
                  </a:txBody>
                  <a:tcPr anchor="ctr">
                    <a:solidFill>
                      <a:srgbClr val="9DBFBE"/>
                    </a:solidFill>
                  </a:tcPr>
                </a:tc>
                <a:extLst>
                  <a:ext uri="{0D108BD9-81ED-4DB2-BD59-A6C34878D82A}">
                    <a16:rowId xmlns:a16="http://schemas.microsoft.com/office/drawing/2014/main" val="3691280980"/>
                  </a:ext>
                </a:extLst>
              </a:tr>
              <a:tr h="464289">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latin typeface="標楷體" panose="03000509000000000000" pitchFamily="65" charset="-120"/>
                          <a:ea typeface="標楷體" panose="03000509000000000000" pitchFamily="65" charset="-120"/>
                        </a:rPr>
                        <a:t>A.</a:t>
                      </a:r>
                      <a:r>
                        <a:rPr lang="zh-TW" altLang="en-US" sz="2400" b="1" dirty="0" smtClean="0">
                          <a:solidFill>
                            <a:schemeClr val="tx1"/>
                          </a:solidFill>
                          <a:latin typeface="標楷體" panose="03000509000000000000" pitchFamily="65" charset="-120"/>
                          <a:ea typeface="標楷體" panose="03000509000000000000" pitchFamily="65" charset="-120"/>
                        </a:rPr>
                        <a:t> 課程設計與教學</a:t>
                      </a:r>
                    </a:p>
                  </a:txBody>
                  <a:tcPr anchor="ctr">
                    <a:solidFill>
                      <a:srgbClr val="F0F4F4"/>
                    </a:solidFill>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A-3.</a:t>
                      </a:r>
                      <a:r>
                        <a:rPr lang="zh-TW" altLang="en-US" sz="1800" dirty="0" smtClean="0">
                          <a:solidFill>
                            <a:schemeClr val="tx1"/>
                          </a:solidFill>
                          <a:latin typeface="標楷體" panose="03000509000000000000" pitchFamily="65" charset="-120"/>
                          <a:ea typeface="標楷體" panose="03000509000000000000" pitchFamily="65" charset="-120"/>
                        </a:rPr>
                        <a:t> 精熟任教學科</a:t>
                      </a:r>
                      <a:r>
                        <a:rPr lang="zh-TW" altLang="en-US" sz="1800" dirty="0" smtClean="0">
                          <a:solidFill>
                            <a:srgbClr val="FF0000"/>
                          </a:solidFill>
                          <a:latin typeface="標楷體" panose="03000509000000000000" pitchFamily="65" charset="-120"/>
                          <a:ea typeface="標楷體" panose="03000509000000000000" pitchFamily="65" charset="-120"/>
                        </a:rPr>
                        <a:t>領域知識</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3603411031"/>
                  </a:ext>
                </a:extLst>
              </a:tr>
              <a:tr h="464289">
                <a:tc vMerge="1">
                  <a:txBody>
                    <a:bodyPr/>
                    <a:lstStyle/>
                    <a:p>
                      <a:endParaRPr lang="zh-TW" altLang="en-US"/>
                    </a:p>
                  </a:txBody>
                  <a:tcPr/>
                </a:tc>
                <a:tc>
                  <a:txBody>
                    <a:bodyPr/>
                    <a:lstStyle/>
                    <a:p>
                      <a:pPr marL="447675" indent="-447675"/>
                      <a:r>
                        <a:rPr lang="en-US" altLang="zh-TW" sz="1800" dirty="0" smtClean="0">
                          <a:solidFill>
                            <a:schemeClr val="tx1"/>
                          </a:solidFill>
                          <a:latin typeface="標楷體" panose="03000509000000000000" pitchFamily="65" charset="-120"/>
                          <a:ea typeface="標楷體" panose="03000509000000000000" pitchFamily="65" charset="-120"/>
                        </a:rPr>
                        <a:t>A-4.</a:t>
                      </a:r>
                      <a:r>
                        <a:rPr lang="zh-TW" altLang="en-US" sz="1800" dirty="0" smtClean="0">
                          <a:solidFill>
                            <a:schemeClr val="tx1"/>
                          </a:solidFill>
                          <a:latin typeface="標楷體" panose="03000509000000000000" pitchFamily="65" charset="-120"/>
                          <a:ea typeface="標楷體" panose="03000509000000000000" pitchFamily="65" charset="-120"/>
                        </a:rPr>
                        <a:t> 清楚呈現</a:t>
                      </a:r>
                      <a:r>
                        <a:rPr lang="zh-TW" altLang="en-US" sz="1800" dirty="0" smtClean="0">
                          <a:solidFill>
                            <a:srgbClr val="FF0000"/>
                          </a:solidFill>
                          <a:latin typeface="標楷體" panose="03000509000000000000" pitchFamily="65" charset="-120"/>
                          <a:ea typeface="標楷體" panose="03000509000000000000" pitchFamily="65" charset="-120"/>
                        </a:rPr>
                        <a:t>教材內容</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257114545"/>
                  </a:ext>
                </a:extLst>
              </a:tr>
              <a:tr h="464289">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A-5.</a:t>
                      </a:r>
                      <a:r>
                        <a:rPr lang="zh-TW" altLang="en-US" sz="1800" dirty="0" smtClean="0">
                          <a:solidFill>
                            <a:schemeClr val="tx1"/>
                          </a:solidFill>
                          <a:latin typeface="標楷體" panose="03000509000000000000" pitchFamily="65" charset="-120"/>
                          <a:ea typeface="標楷體" panose="03000509000000000000" pitchFamily="65" charset="-120"/>
                        </a:rPr>
                        <a:t> 運用有效</a:t>
                      </a:r>
                      <a:r>
                        <a:rPr lang="zh-TW" altLang="en-US" sz="1800" dirty="0" smtClean="0">
                          <a:solidFill>
                            <a:srgbClr val="FF0000"/>
                          </a:solidFill>
                          <a:latin typeface="標楷體" panose="03000509000000000000" pitchFamily="65" charset="-120"/>
                          <a:ea typeface="標楷體" panose="03000509000000000000" pitchFamily="65" charset="-120"/>
                        </a:rPr>
                        <a:t>教學技巧</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88389745"/>
                  </a:ext>
                </a:extLst>
              </a:tr>
              <a:tr h="464289">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A-6.</a:t>
                      </a:r>
                      <a:r>
                        <a:rPr lang="zh-TW" altLang="en-US" sz="1800" dirty="0" smtClean="0">
                          <a:solidFill>
                            <a:schemeClr val="tx1"/>
                          </a:solidFill>
                          <a:latin typeface="標楷體" panose="03000509000000000000" pitchFamily="65" charset="-120"/>
                          <a:ea typeface="標楷體" panose="03000509000000000000" pitchFamily="65" charset="-120"/>
                        </a:rPr>
                        <a:t> 應用良好</a:t>
                      </a:r>
                      <a:r>
                        <a:rPr lang="zh-TW" altLang="en-US" sz="1800" dirty="0" smtClean="0">
                          <a:solidFill>
                            <a:srgbClr val="FF0000"/>
                          </a:solidFill>
                          <a:latin typeface="標楷體" panose="03000509000000000000" pitchFamily="65" charset="-120"/>
                          <a:ea typeface="標楷體" panose="03000509000000000000" pitchFamily="65" charset="-120"/>
                        </a:rPr>
                        <a:t>溝通技巧</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3842053604"/>
                  </a:ext>
                </a:extLst>
              </a:tr>
              <a:tr h="464289">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A-7.</a:t>
                      </a:r>
                      <a:r>
                        <a:rPr lang="zh-TW" altLang="en-US" sz="1800" dirty="0" smtClean="0">
                          <a:solidFill>
                            <a:schemeClr val="tx1"/>
                          </a:solidFill>
                          <a:latin typeface="標楷體" panose="03000509000000000000" pitchFamily="65" charset="-120"/>
                          <a:ea typeface="標楷體" panose="03000509000000000000" pitchFamily="65" charset="-120"/>
                        </a:rPr>
                        <a:t> 運用</a:t>
                      </a:r>
                      <a:r>
                        <a:rPr lang="zh-TW" altLang="en-US" sz="1800" dirty="0" smtClean="0">
                          <a:solidFill>
                            <a:srgbClr val="FF0000"/>
                          </a:solidFill>
                          <a:latin typeface="標楷體" panose="03000509000000000000" pitchFamily="65" charset="-120"/>
                          <a:ea typeface="標楷體" panose="03000509000000000000" pitchFamily="65" charset="-120"/>
                        </a:rPr>
                        <a:t>學習評量</a:t>
                      </a:r>
                      <a:r>
                        <a:rPr lang="zh-TW" altLang="en-US" sz="1800" dirty="0" smtClean="0">
                          <a:solidFill>
                            <a:schemeClr val="tx1"/>
                          </a:solidFill>
                          <a:latin typeface="標楷體" panose="03000509000000000000" pitchFamily="65" charset="-120"/>
                          <a:ea typeface="標楷體" panose="03000509000000000000" pitchFamily="65" charset="-120"/>
                        </a:rPr>
                        <a:t>評估學習成效</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F0F4F4"/>
                    </a:solidFill>
                  </a:tcPr>
                </a:tc>
                <a:extLst>
                  <a:ext uri="{0D108BD9-81ED-4DB2-BD59-A6C34878D82A}">
                    <a16:rowId xmlns:a16="http://schemas.microsoft.com/office/drawing/2014/main" val="2937557090"/>
                  </a:ext>
                </a:extLst>
              </a:tr>
              <a:tr h="46428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tx1"/>
                          </a:solidFill>
                          <a:latin typeface="標楷體" panose="03000509000000000000" pitchFamily="65" charset="-120"/>
                          <a:ea typeface="標楷體" panose="03000509000000000000" pitchFamily="65" charset="-120"/>
                        </a:rPr>
                        <a:t>B.</a:t>
                      </a:r>
                      <a:r>
                        <a:rPr lang="zh-TW" altLang="en-US" sz="2400" b="1" dirty="0" smtClean="0">
                          <a:solidFill>
                            <a:schemeClr val="tx1"/>
                          </a:solidFill>
                          <a:latin typeface="標楷體" panose="03000509000000000000" pitchFamily="65" charset="-120"/>
                          <a:ea typeface="標楷體" panose="03000509000000000000" pitchFamily="65" charset="-120"/>
                        </a:rPr>
                        <a:t> 班級經營與輔導</a:t>
                      </a:r>
                    </a:p>
                  </a:txBody>
                  <a:tcPr anchor="ctr">
                    <a:solidFill>
                      <a:srgbClr val="DFE8E8"/>
                    </a:solidFill>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B-1.</a:t>
                      </a:r>
                      <a:r>
                        <a:rPr lang="zh-TW" altLang="en-US" sz="1800" dirty="0" smtClean="0">
                          <a:solidFill>
                            <a:schemeClr val="tx1"/>
                          </a:solidFill>
                          <a:latin typeface="標楷體" panose="03000509000000000000" pitchFamily="65" charset="-120"/>
                          <a:ea typeface="標楷體" panose="03000509000000000000" pitchFamily="65" charset="-120"/>
                        </a:rPr>
                        <a:t> 建立有助於學生學習的</a:t>
                      </a:r>
                      <a:r>
                        <a:rPr lang="zh-TW" altLang="en-US" sz="1800" dirty="0" smtClean="0">
                          <a:solidFill>
                            <a:srgbClr val="FF0000"/>
                          </a:solidFill>
                          <a:latin typeface="標楷體" panose="03000509000000000000" pitchFamily="65" charset="-120"/>
                          <a:ea typeface="標楷體" panose="03000509000000000000" pitchFamily="65" charset="-120"/>
                        </a:rPr>
                        <a:t>班級常規</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2439898147"/>
                  </a:ext>
                </a:extLst>
              </a:tr>
              <a:tr h="464289">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B-2.</a:t>
                      </a:r>
                      <a:r>
                        <a:rPr lang="zh-TW" altLang="en-US" sz="1800" dirty="0" smtClean="0">
                          <a:solidFill>
                            <a:schemeClr val="tx1"/>
                          </a:solidFill>
                          <a:latin typeface="標楷體" panose="03000509000000000000" pitchFamily="65" charset="-120"/>
                          <a:ea typeface="標楷體" panose="03000509000000000000" pitchFamily="65" charset="-120"/>
                        </a:rPr>
                        <a:t> 營造積極的班級</a:t>
                      </a:r>
                      <a:r>
                        <a:rPr lang="zh-TW" altLang="en-US" sz="1800" dirty="0" smtClean="0">
                          <a:solidFill>
                            <a:srgbClr val="FF0000"/>
                          </a:solidFill>
                          <a:latin typeface="標楷體" panose="03000509000000000000" pitchFamily="65" charset="-120"/>
                          <a:ea typeface="標楷體" panose="03000509000000000000" pitchFamily="65" charset="-120"/>
                        </a:rPr>
                        <a:t>學習氣氛</a:t>
                      </a:r>
                      <a:endParaRPr lang="zh-TW" altLang="en-US" sz="1800" dirty="0">
                        <a:solidFill>
                          <a:srgbClr val="FF0000"/>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4098975847"/>
                  </a:ext>
                </a:extLst>
              </a:tr>
              <a:tr h="464289">
                <a:tc vMerge="1">
                  <a:txBody>
                    <a:bodyPr/>
                    <a:lstStyle/>
                    <a:p>
                      <a:endParaRPr lang="zh-TW" altLang="en-US"/>
                    </a:p>
                  </a:txBody>
                  <a:tcPr/>
                </a:tc>
                <a:tc>
                  <a:txBody>
                    <a:bodyPr/>
                    <a:lstStyle/>
                    <a:p>
                      <a:r>
                        <a:rPr lang="en-US" altLang="zh-TW" sz="1800" dirty="0" smtClean="0">
                          <a:solidFill>
                            <a:schemeClr val="tx1"/>
                          </a:solidFill>
                          <a:latin typeface="標楷體" panose="03000509000000000000" pitchFamily="65" charset="-120"/>
                          <a:ea typeface="標楷體" panose="03000509000000000000" pitchFamily="65" charset="-120"/>
                        </a:rPr>
                        <a:t>B-4.</a:t>
                      </a:r>
                      <a:r>
                        <a:rPr lang="zh-TW" altLang="en-US" sz="1800" dirty="0" smtClean="0">
                          <a:solidFill>
                            <a:schemeClr val="tx1"/>
                          </a:solidFill>
                          <a:latin typeface="標楷體" panose="03000509000000000000" pitchFamily="65" charset="-120"/>
                          <a:ea typeface="標楷體" panose="03000509000000000000" pitchFamily="65" charset="-120"/>
                        </a:rPr>
                        <a:t> 落實</a:t>
                      </a:r>
                      <a:r>
                        <a:rPr lang="zh-TW" altLang="en-US" sz="1800" dirty="0" smtClean="0">
                          <a:solidFill>
                            <a:srgbClr val="FF0000"/>
                          </a:solidFill>
                          <a:latin typeface="標楷體" panose="03000509000000000000" pitchFamily="65" charset="-120"/>
                          <a:ea typeface="標楷體" panose="03000509000000000000" pitchFamily="65" charset="-120"/>
                        </a:rPr>
                        <a:t>學生輔導</a:t>
                      </a:r>
                      <a:r>
                        <a:rPr lang="zh-TW" altLang="en-US" sz="1800" dirty="0" smtClean="0">
                          <a:solidFill>
                            <a:schemeClr val="tx1"/>
                          </a:solidFill>
                          <a:latin typeface="標楷體" panose="03000509000000000000" pitchFamily="65" charset="-120"/>
                          <a:ea typeface="標楷體" panose="03000509000000000000" pitchFamily="65" charset="-120"/>
                        </a:rPr>
                        <a:t>工作</a:t>
                      </a:r>
                      <a:endParaRPr lang="zh-TW" altLang="en-US" sz="1800" dirty="0">
                        <a:solidFill>
                          <a:schemeClr val="tx1"/>
                        </a:solidFill>
                        <a:latin typeface="標楷體" panose="03000509000000000000" pitchFamily="65" charset="-120"/>
                        <a:ea typeface="標楷體" panose="03000509000000000000" pitchFamily="65" charset="-120"/>
                      </a:endParaRPr>
                    </a:p>
                  </a:txBody>
                  <a:tcPr>
                    <a:solidFill>
                      <a:srgbClr val="DFE8E8"/>
                    </a:solidFill>
                  </a:tcPr>
                </a:tc>
                <a:extLst>
                  <a:ext uri="{0D108BD9-81ED-4DB2-BD59-A6C34878D82A}">
                    <a16:rowId xmlns:a16="http://schemas.microsoft.com/office/drawing/2014/main" val="550767513"/>
                  </a:ext>
                </a:extLst>
              </a:tr>
            </a:tbl>
          </a:graphicData>
        </a:graphic>
      </p:graphicFrame>
      <p:sp>
        <p:nvSpPr>
          <p:cNvPr id="7" name="標題 1"/>
          <p:cNvSpPr>
            <a:spLocks noGrp="1"/>
          </p:cNvSpPr>
          <p:nvPr>
            <p:ph type="title"/>
          </p:nvPr>
        </p:nvSpPr>
        <p:spPr>
          <a:xfrm>
            <a:off x="600364" y="85457"/>
            <a:ext cx="8091054" cy="922604"/>
          </a:xfrm>
        </p:spPr>
        <p:txBody>
          <a:bodyPr>
            <a:noAutofit/>
          </a:bodyPr>
          <a:lstStyle/>
          <a:p>
            <a:r>
              <a:rPr lang="zh-TW" altLang="en-US" dirty="0">
                <a:latin typeface="Times New Roman" panose="02020603050405020304" pitchFamily="18" charset="0"/>
                <a:cs typeface="Times New Roman" panose="02020603050405020304" pitchFamily="18" charset="0"/>
              </a:rPr>
              <a:t>貳、</a:t>
            </a:r>
            <a:r>
              <a:rPr lang="en-US" altLang="zh-TW" dirty="0">
                <a:latin typeface="Times New Roman" panose="02020603050405020304" pitchFamily="18" charset="0"/>
                <a:cs typeface="Times New Roman" panose="02020603050405020304" pitchFamily="18" charset="0"/>
              </a:rPr>
              <a:t>TDO</a:t>
            </a:r>
            <a:r>
              <a:rPr lang="zh-TW" altLang="en-US" dirty="0">
                <a:latin typeface="Times New Roman" panose="02020603050405020304" pitchFamily="18" charset="0"/>
                <a:cs typeface="Times New Roman" panose="02020603050405020304" pitchFamily="18" charset="0"/>
              </a:rPr>
              <a:t>的歷程：</a:t>
            </a:r>
            <a:r>
              <a:rPr lang="zh-TW" altLang="en-US" dirty="0">
                <a:solidFill>
                  <a:srgbClr val="FF0000"/>
                </a:solidFill>
                <a:latin typeface="Times New Roman" panose="02020603050405020304" pitchFamily="18" charset="0"/>
                <a:cs typeface="Times New Roman" panose="02020603050405020304" pitchFamily="18" charset="0"/>
              </a:rPr>
              <a:t>備課</a:t>
            </a:r>
            <a:r>
              <a:rPr lang="zh-TW" altLang="en-US" dirty="0">
                <a:latin typeface="Times New Roman" panose="02020603050405020304" pitchFamily="18" charset="0"/>
                <a:cs typeface="Times New Roman" panose="02020603050405020304" pitchFamily="18" charset="0"/>
              </a:rPr>
              <a:t>階段</a:t>
            </a:r>
          </a:p>
        </p:txBody>
      </p:sp>
    </p:spTree>
    <p:extLst>
      <p:ext uri="{BB962C8B-B14F-4D97-AF65-F5344CB8AC3E}">
        <p14:creationId xmlns:p14="http://schemas.microsoft.com/office/powerpoint/2010/main" val="29759976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積分">
  <a:themeElements>
    <a:clrScheme name="積分">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積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積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2979</TotalTime>
  <Words>5724</Words>
  <Application>Microsoft Office PowerPoint</Application>
  <PresentationFormat>如螢幕大小 (4:3)</PresentationFormat>
  <Paragraphs>796</Paragraphs>
  <Slides>72</Slides>
  <Notes>35</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72</vt:i4>
      </vt:variant>
    </vt:vector>
  </HeadingPairs>
  <TitlesOfParts>
    <vt:vector size="86" baseType="lpstr">
      <vt:lpstr>微軟正黑體</vt:lpstr>
      <vt:lpstr>微軟正黑體</vt:lpstr>
      <vt:lpstr>PMingLiU</vt:lpstr>
      <vt:lpstr>PMingLiU</vt:lpstr>
      <vt:lpstr>DFKai-SB</vt:lpstr>
      <vt:lpstr>DFKai-SB</vt:lpstr>
      <vt:lpstr>Arial</vt:lpstr>
      <vt:lpstr>Calibri</vt:lpstr>
      <vt:lpstr>Times New Roman</vt:lpstr>
      <vt:lpstr>Tw Cen MT</vt:lpstr>
      <vt:lpstr>Tw Cen MT Condensed</vt:lpstr>
      <vt:lpstr>Wingdings</vt:lpstr>
      <vt:lpstr>Wingdings 3</vt:lpstr>
      <vt:lpstr>積分</vt:lpstr>
      <vt:lpstr>公開授課與專業回饋 - 授課教師主導的公開授課(TDO)  幸福的公開課 讓教師從教室裡面自己把門打開  （推動版）</vt:lpstr>
      <vt:lpstr>大綱</vt:lpstr>
      <vt:lpstr>壹、授課教師主導的公開授課</vt:lpstr>
      <vt:lpstr>壹、TDO的實施關鍵</vt:lpstr>
      <vt:lpstr>貳、授課教師主導公開授課的歷程</vt:lpstr>
      <vt:lpstr>貳、授課教師主導公開授課的歷程</vt:lpstr>
      <vt:lpstr>PowerPoint 簡報</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12年國教課程綱要核心素養的檢核</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貳、TDO的歷程：備課階段</vt:lpstr>
      <vt:lpstr>PowerPoint 簡報</vt:lpstr>
      <vt:lpstr>貳、TDO的歷程：觀課階段</vt:lpstr>
      <vt:lpstr>貳、TDO的歷程：觀課階段</vt:lpstr>
      <vt:lpstr>貳、TDO的歷程：觀課階段</vt:lpstr>
      <vt:lpstr>貳、TDO的歷程：觀課階段</vt:lpstr>
      <vt:lpstr>PowerPoint 簡報</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貳、TDO的歷程：議課階段</vt:lpstr>
      <vt:lpstr>參、授課教師主導公開授課的配套措施</vt:lpstr>
      <vt:lpstr>參、授課教師主導公開授課的配套措施</vt:lpstr>
      <vt:lpstr>參、授課教師主導公開授課的配套措施</vt:lpstr>
      <vt:lpstr>參、授課教師主導公開授課的配套措施</vt:lpstr>
      <vt:lpstr>參、授課教師主導公開授課的配套措施</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肆、授課教師主導公開授課的特色</vt:lpstr>
      <vt:lpstr>伍、參考文獻</vt:lpstr>
      <vt:lpstr>伍、參考文獻</vt:lpstr>
      <vt:lpstr>感謝您的聆聽</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Tp103-NB1</dc:creator>
  <cp:lastModifiedBy>Yi Chun Yuan</cp:lastModifiedBy>
  <cp:revision>218</cp:revision>
  <dcterms:created xsi:type="dcterms:W3CDTF">2019-02-12T00:59:45Z</dcterms:created>
  <dcterms:modified xsi:type="dcterms:W3CDTF">2019-06-18T03:58:39Z</dcterms:modified>
</cp:coreProperties>
</file>